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sldIdLst>
    <p:sldId id="266" r:id="rId5"/>
    <p:sldId id="282" r:id="rId6"/>
    <p:sldId id="257" r:id="rId7"/>
    <p:sldId id="267" r:id="rId8"/>
    <p:sldId id="269" r:id="rId9"/>
    <p:sldId id="268" r:id="rId10"/>
    <p:sldId id="270" r:id="rId11"/>
    <p:sldId id="271" r:id="rId12"/>
    <p:sldId id="272" r:id="rId13"/>
    <p:sldId id="273" r:id="rId14"/>
    <p:sldId id="274" r:id="rId15"/>
    <p:sldId id="275" r:id="rId16"/>
    <p:sldId id="279" r:id="rId17"/>
    <p:sldId id="280" r:id="rId18"/>
    <p:sldId id="281" r:id="rId19"/>
    <p:sldId id="276" r:id="rId20"/>
    <p:sldId id="278"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AEE504-7288-4EF9-A2B6-9A2BD1664D1F}" v="24" dt="2025-02-23T15:24:49.898"/>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rup Bag" userId="50c544b531b19592" providerId="LiveId" clId="{78AEE504-7288-4EF9-A2B6-9A2BD1664D1F}"/>
    <pc:docChg chg="undo custSel modSld">
      <pc:chgData name="Abhirup Bag" userId="50c544b531b19592" providerId="LiveId" clId="{78AEE504-7288-4EF9-A2B6-9A2BD1664D1F}" dt="2025-03-01T16:40:47.353" v="66" actId="113"/>
      <pc:docMkLst>
        <pc:docMk/>
      </pc:docMkLst>
      <pc:sldChg chg="modSp mod">
        <pc:chgData name="Abhirup Bag" userId="50c544b531b19592" providerId="LiveId" clId="{78AEE504-7288-4EF9-A2B6-9A2BD1664D1F}" dt="2025-03-01T16:40:47.353" v="66" actId="113"/>
        <pc:sldMkLst>
          <pc:docMk/>
          <pc:sldMk cId="4125754797" sldId="270"/>
        </pc:sldMkLst>
        <pc:spChg chg="mod">
          <ac:chgData name="Abhirup Bag" userId="50c544b531b19592" providerId="LiveId" clId="{78AEE504-7288-4EF9-A2B6-9A2BD1664D1F}" dt="2025-03-01T16:40:47.353" v="66" actId="113"/>
          <ac:spMkLst>
            <pc:docMk/>
            <pc:sldMk cId="4125754797" sldId="270"/>
            <ac:spMk id="6" creationId="{03041B3D-EA05-FF9D-23A1-15BA2C14A056}"/>
          </ac:spMkLst>
        </pc:spChg>
      </pc:sldChg>
      <pc:sldChg chg="modSp mod">
        <pc:chgData name="Abhirup Bag" userId="50c544b531b19592" providerId="LiveId" clId="{78AEE504-7288-4EF9-A2B6-9A2BD1664D1F}" dt="2025-02-23T21:54:58.290" v="65"/>
        <pc:sldMkLst>
          <pc:docMk/>
          <pc:sldMk cId="1682836795" sldId="278"/>
        </pc:sldMkLst>
        <pc:spChg chg="mod">
          <ac:chgData name="Abhirup Bag" userId="50c544b531b19592" providerId="LiveId" clId="{78AEE504-7288-4EF9-A2B6-9A2BD1664D1F}" dt="2025-02-23T21:54:52.419" v="50" actId="1076"/>
          <ac:spMkLst>
            <pc:docMk/>
            <pc:sldMk cId="1682836795" sldId="278"/>
            <ac:spMk id="4" creationId="{337056EE-B889-74A4-88C9-7249635A2057}"/>
          </ac:spMkLst>
        </pc:spChg>
        <pc:spChg chg="mod">
          <ac:chgData name="Abhirup Bag" userId="50c544b531b19592" providerId="LiveId" clId="{78AEE504-7288-4EF9-A2B6-9A2BD1664D1F}" dt="2025-02-23T21:54:58.290" v="65"/>
          <ac:spMkLst>
            <pc:docMk/>
            <pc:sldMk cId="1682836795" sldId="278"/>
            <ac:spMk id="5" creationId="{204675D4-B529-BF6C-844B-1C726D7650E5}"/>
          </ac:spMkLst>
        </pc:spChg>
      </pc:sldChg>
      <pc:sldChg chg="modSp">
        <pc:chgData name="Abhirup Bag" userId="50c544b531b19592" providerId="LiveId" clId="{78AEE504-7288-4EF9-A2B6-9A2BD1664D1F}" dt="2025-02-23T15:24:49.898" v="23" actId="20577"/>
        <pc:sldMkLst>
          <pc:docMk/>
          <pc:sldMk cId="3612338760" sldId="280"/>
        </pc:sldMkLst>
        <pc:graphicFrameChg chg="mod">
          <ac:chgData name="Abhirup Bag" userId="50c544b531b19592" providerId="LiveId" clId="{78AEE504-7288-4EF9-A2B6-9A2BD1664D1F}" dt="2025-02-23T15:24:49.898" v="23" actId="20577"/>
          <ac:graphicFrameMkLst>
            <pc:docMk/>
            <pc:sldMk cId="3612338760" sldId="280"/>
            <ac:graphicFrameMk id="3" creationId="{C0D75093-473E-77E7-7C72-CA3267CB918D}"/>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E173DA-5BCB-4E1C-9FA5-EA9F8A227B11}" type="doc">
      <dgm:prSet loTypeId="urn:microsoft.com/office/officeart/2005/8/layout/hList9" loCatId="list" qsTypeId="urn:microsoft.com/office/officeart/2005/8/quickstyle/simple1" qsCatId="simple" csTypeId="urn:microsoft.com/office/officeart/2005/8/colors/colorful2" csCatId="colorful" phldr="1"/>
      <dgm:spPr/>
      <dgm:t>
        <a:bodyPr/>
        <a:lstStyle/>
        <a:p>
          <a:endParaRPr lang="en-IN"/>
        </a:p>
      </dgm:t>
    </dgm:pt>
    <dgm:pt modelId="{42F83936-35AC-474C-874F-3BB522786FDB}">
      <dgm:prSet phldrT="[Text]"/>
      <dgm:spPr>
        <a:solidFill>
          <a:srgbClr val="92D050"/>
        </a:solidFill>
      </dgm:spPr>
      <dgm:t>
        <a:bodyPr/>
        <a:lstStyle/>
        <a:p>
          <a:r>
            <a:rPr lang="en-US" dirty="0"/>
            <a:t>1</a:t>
          </a:r>
          <a:endParaRPr lang="en-IN" dirty="0"/>
        </a:p>
      </dgm:t>
    </dgm:pt>
    <dgm:pt modelId="{12C613BC-2187-4ADC-BDCA-995344E34BC0}" type="parTrans" cxnId="{8F2162B2-B4DF-4B04-BAF3-22D7C4B6CFD3}">
      <dgm:prSet/>
      <dgm:spPr/>
      <dgm:t>
        <a:bodyPr/>
        <a:lstStyle/>
        <a:p>
          <a:endParaRPr lang="en-IN"/>
        </a:p>
      </dgm:t>
    </dgm:pt>
    <dgm:pt modelId="{5468C2E1-DEE0-412C-A329-F12E551DB1F3}" type="sibTrans" cxnId="{8F2162B2-B4DF-4B04-BAF3-22D7C4B6CFD3}">
      <dgm:prSet/>
      <dgm:spPr/>
      <dgm:t>
        <a:bodyPr/>
        <a:lstStyle/>
        <a:p>
          <a:endParaRPr lang="en-IN"/>
        </a:p>
      </dgm:t>
    </dgm:pt>
    <dgm:pt modelId="{B80B46B7-3966-43D6-AE41-D3F44EC89795}">
      <dgm:prSet phldrT="[Text]" custT="1"/>
      <dgm:spPr>
        <a:solidFill>
          <a:schemeClr val="accent6">
            <a:lumMod val="40000"/>
            <a:lumOff val="60000"/>
            <a:alpha val="90000"/>
          </a:schemeClr>
        </a:solidFill>
      </dgm:spPr>
      <dgm:t>
        <a:bodyPr/>
        <a:lstStyle/>
        <a:p>
          <a:r>
            <a:rPr lang="en-IN" sz="2400" b="1" i="0" dirty="0">
              <a:latin typeface="Arial Rounded MT Bold" panose="020F0704030504030204" pitchFamily="34" charset="0"/>
            </a:rPr>
            <a:t>Quantitative Information:</a:t>
          </a:r>
          <a:endParaRPr lang="en-IN" sz="2400" dirty="0">
            <a:latin typeface="Arial Rounded MT Bold" panose="020F0704030504030204" pitchFamily="34" charset="0"/>
          </a:endParaRPr>
        </a:p>
      </dgm:t>
    </dgm:pt>
    <dgm:pt modelId="{55DCCCCD-D08F-42F1-B233-6DFDE1B5EDB5}" type="parTrans" cxnId="{E6A8A4A6-41D8-4349-BBE9-9918341651C9}">
      <dgm:prSet/>
      <dgm:spPr/>
      <dgm:t>
        <a:bodyPr/>
        <a:lstStyle/>
        <a:p>
          <a:endParaRPr lang="en-IN"/>
        </a:p>
      </dgm:t>
    </dgm:pt>
    <dgm:pt modelId="{1D808DCB-8C86-4719-B39F-63B21759AEA5}" type="sibTrans" cxnId="{E6A8A4A6-41D8-4349-BBE9-9918341651C9}">
      <dgm:prSet/>
      <dgm:spPr/>
      <dgm:t>
        <a:bodyPr/>
        <a:lstStyle/>
        <a:p>
          <a:endParaRPr lang="en-IN"/>
        </a:p>
      </dgm:t>
    </dgm:pt>
    <dgm:pt modelId="{F5CE6747-27EB-407E-ADFE-E6C102EA40BE}">
      <dgm:prSet phldrT="[Text]"/>
      <dgm:spPr/>
      <dgm:t>
        <a:bodyPr anchor="t"/>
        <a:lstStyle/>
        <a:p>
          <a:pPr algn="just">
            <a:buFont typeface="Arial" panose="020B0604020202020204" pitchFamily="34" charset="0"/>
            <a:buChar char="•"/>
          </a:pPr>
          <a:r>
            <a:rPr lang="en-IN" b="0" i="0" dirty="0">
              <a:latin typeface="Arial Rounded MT Bold" panose="020F0704030504030204" pitchFamily="34" charset="0"/>
            </a:rPr>
            <a:t>Numerical, measurable data.</a:t>
          </a:r>
        </a:p>
        <a:p>
          <a:endParaRPr lang="en-IN" b="0" i="0" dirty="0">
            <a:latin typeface="Arial Rounded MT Bold" panose="020F0704030504030204" pitchFamily="34" charset="0"/>
          </a:endParaRPr>
        </a:p>
        <a:p>
          <a:pPr algn="l"/>
          <a:r>
            <a:rPr lang="en-IN" b="0" i="0" dirty="0">
              <a:latin typeface="Arial Rounded MT Bold" panose="020F0704030504030204" pitchFamily="34" charset="0"/>
            </a:rPr>
            <a:t>Focus: Performance metrics, statistics.</a:t>
          </a:r>
        </a:p>
        <a:p>
          <a:endParaRPr lang="en-IN" b="0" i="0" dirty="0">
            <a:latin typeface="Arial Rounded MT Bold" panose="020F0704030504030204" pitchFamily="34" charset="0"/>
          </a:endParaRPr>
        </a:p>
        <a:p>
          <a:r>
            <a:rPr lang="en-US" b="0" i="0" dirty="0">
              <a:highlight>
                <a:srgbClr val="FFFF00"/>
              </a:highlight>
              <a:latin typeface="Arial Rounded MT Bold" panose="020F0704030504030204" pitchFamily="34" charset="0"/>
            </a:rPr>
            <a:t>Examples: </a:t>
          </a:r>
          <a:r>
            <a:rPr lang="en-US" b="0" i="0" dirty="0">
              <a:latin typeface="Arial Rounded MT Bold" panose="020F0704030504030204" pitchFamily="34" charset="0"/>
            </a:rPr>
            <a:t>Minterm selectivity, access frequency.</a:t>
          </a:r>
          <a:endParaRPr lang="en-IN" dirty="0">
            <a:latin typeface="Arial Rounded MT Bold" panose="020F0704030504030204" pitchFamily="34" charset="0"/>
          </a:endParaRPr>
        </a:p>
      </dgm:t>
    </dgm:pt>
    <dgm:pt modelId="{A1685FEE-6F36-40ED-8B52-5AA470520829}" type="parTrans" cxnId="{EFD4B991-F1DD-425F-8716-C3EBC6C71381}">
      <dgm:prSet/>
      <dgm:spPr/>
      <dgm:t>
        <a:bodyPr/>
        <a:lstStyle/>
        <a:p>
          <a:endParaRPr lang="en-IN"/>
        </a:p>
      </dgm:t>
    </dgm:pt>
    <dgm:pt modelId="{EDB157DF-95F3-4FC2-8F45-E2569598C006}" type="sibTrans" cxnId="{EFD4B991-F1DD-425F-8716-C3EBC6C71381}">
      <dgm:prSet/>
      <dgm:spPr/>
      <dgm:t>
        <a:bodyPr/>
        <a:lstStyle/>
        <a:p>
          <a:endParaRPr lang="en-IN"/>
        </a:p>
      </dgm:t>
    </dgm:pt>
    <dgm:pt modelId="{1384BB45-C8E4-4F26-8AA2-ACCE720FE248}">
      <dgm:prSet phldrT="[Text]"/>
      <dgm:spPr>
        <a:solidFill>
          <a:srgbClr val="92D050"/>
        </a:solidFill>
      </dgm:spPr>
      <dgm:t>
        <a:bodyPr/>
        <a:lstStyle/>
        <a:p>
          <a:r>
            <a:rPr lang="en-US" dirty="0"/>
            <a:t>2</a:t>
          </a:r>
          <a:endParaRPr lang="en-IN" dirty="0"/>
        </a:p>
      </dgm:t>
    </dgm:pt>
    <dgm:pt modelId="{27993D38-FAC6-4849-8D95-82D81539AD65}" type="parTrans" cxnId="{D7D9F81E-4367-406E-84D1-ACCBD5BEBB39}">
      <dgm:prSet/>
      <dgm:spPr/>
      <dgm:t>
        <a:bodyPr/>
        <a:lstStyle/>
        <a:p>
          <a:endParaRPr lang="en-IN"/>
        </a:p>
      </dgm:t>
    </dgm:pt>
    <dgm:pt modelId="{A0861D1A-8E13-49AB-A6D9-CF1C044DD3D8}" type="sibTrans" cxnId="{D7D9F81E-4367-406E-84D1-ACCBD5BEBB39}">
      <dgm:prSet/>
      <dgm:spPr/>
      <dgm:t>
        <a:bodyPr/>
        <a:lstStyle/>
        <a:p>
          <a:endParaRPr lang="en-IN"/>
        </a:p>
      </dgm:t>
    </dgm:pt>
    <dgm:pt modelId="{E2050244-6AE9-4338-9FC2-D311D126D0FF}">
      <dgm:prSet phldrT="[Text]" custT="1"/>
      <dgm:spPr>
        <a:solidFill>
          <a:schemeClr val="accent6">
            <a:lumMod val="40000"/>
            <a:lumOff val="60000"/>
            <a:alpha val="90000"/>
          </a:schemeClr>
        </a:solidFill>
      </dgm:spPr>
      <dgm:t>
        <a:bodyPr/>
        <a:lstStyle/>
        <a:p>
          <a:r>
            <a:rPr lang="en-IN" sz="2400" b="1" i="0" dirty="0">
              <a:latin typeface="Arial Rounded MT Bold" panose="020F0704030504030204" pitchFamily="34" charset="0"/>
            </a:rPr>
            <a:t>Qualitative Information:</a:t>
          </a:r>
          <a:endParaRPr lang="en-IN" sz="2400" dirty="0">
            <a:latin typeface="Arial Rounded MT Bold" panose="020F0704030504030204" pitchFamily="34" charset="0"/>
          </a:endParaRPr>
        </a:p>
      </dgm:t>
    </dgm:pt>
    <dgm:pt modelId="{95322495-0FA6-4FC4-BAC1-4D940BCA38AD}" type="parTrans" cxnId="{CD06DE1D-ACFF-45BB-9F90-99A3217BBC70}">
      <dgm:prSet/>
      <dgm:spPr/>
      <dgm:t>
        <a:bodyPr/>
        <a:lstStyle/>
        <a:p>
          <a:endParaRPr lang="en-IN"/>
        </a:p>
      </dgm:t>
    </dgm:pt>
    <dgm:pt modelId="{F678B0AA-8A0D-4280-BBA3-EC3A71CE8A0C}" type="sibTrans" cxnId="{CD06DE1D-ACFF-45BB-9F90-99A3217BBC70}">
      <dgm:prSet/>
      <dgm:spPr/>
      <dgm:t>
        <a:bodyPr/>
        <a:lstStyle/>
        <a:p>
          <a:endParaRPr lang="en-IN"/>
        </a:p>
      </dgm:t>
    </dgm:pt>
    <dgm:pt modelId="{00CDAF22-5FFF-4404-9F81-6981EADB9A1C}">
      <dgm:prSet phldrT="[Text]"/>
      <dgm:spPr>
        <a:solidFill>
          <a:schemeClr val="bg2">
            <a:lumMod val="10000"/>
            <a:lumOff val="90000"/>
            <a:alpha val="90000"/>
          </a:schemeClr>
        </a:solidFill>
      </dgm:spPr>
      <dgm:t>
        <a:bodyPr anchor="t"/>
        <a:lstStyle/>
        <a:p>
          <a:pPr algn="just">
            <a:buFont typeface="Arial" panose="020B0604020202020204" pitchFamily="34" charset="0"/>
            <a:buChar char="•"/>
          </a:pPr>
          <a:r>
            <a:rPr lang="en-IN" b="0" i="0" dirty="0">
              <a:latin typeface="Arial Rounded MT Bold" panose="020F0704030504030204" pitchFamily="34" charset="0"/>
            </a:rPr>
            <a:t>Descriptive, conceptual data.</a:t>
          </a:r>
        </a:p>
        <a:p>
          <a:endParaRPr lang="en-IN" b="0" i="0" dirty="0">
            <a:latin typeface="Arial Rounded MT Bold" panose="020F0704030504030204" pitchFamily="34" charset="0"/>
          </a:endParaRPr>
        </a:p>
        <a:p>
          <a:r>
            <a:rPr lang="en-IN" b="0" i="0" dirty="0">
              <a:latin typeface="Arial Rounded MT Bold" panose="020F0704030504030204" pitchFamily="34" charset="0"/>
            </a:rPr>
            <a:t>Focus: Design principles, trade-offs.</a:t>
          </a:r>
        </a:p>
        <a:p>
          <a:endParaRPr lang="en-IN" b="0" i="0" dirty="0">
            <a:latin typeface="Arial Rounded MT Bold" panose="020F0704030504030204" pitchFamily="34" charset="0"/>
          </a:endParaRPr>
        </a:p>
        <a:p>
          <a:r>
            <a:rPr lang="en-IN" b="0" i="0" dirty="0">
              <a:highlight>
                <a:srgbClr val="FFFF00"/>
              </a:highlight>
              <a:latin typeface="Arial Rounded MT Bold" panose="020F0704030504030204" pitchFamily="34" charset="0"/>
            </a:rPr>
            <a:t>Examples: </a:t>
          </a:r>
          <a:r>
            <a:rPr lang="en-IN" b="0" i="0" dirty="0">
              <a:latin typeface="Arial Rounded MT Bold" panose="020F0704030504030204" pitchFamily="34" charset="0"/>
            </a:rPr>
            <a:t>Completeness, minimality.</a:t>
          </a:r>
          <a:endParaRPr lang="en-IN" dirty="0">
            <a:latin typeface="Arial Rounded MT Bold" panose="020F0704030504030204" pitchFamily="34" charset="0"/>
          </a:endParaRPr>
        </a:p>
      </dgm:t>
    </dgm:pt>
    <dgm:pt modelId="{9CE12A8A-DD0D-43FD-B35C-5F0652DF87E0}" type="parTrans" cxnId="{F88887E0-C8A2-4765-8CFA-8A4CFCB603CD}">
      <dgm:prSet/>
      <dgm:spPr/>
      <dgm:t>
        <a:bodyPr/>
        <a:lstStyle/>
        <a:p>
          <a:endParaRPr lang="en-IN"/>
        </a:p>
      </dgm:t>
    </dgm:pt>
    <dgm:pt modelId="{6BD5555F-CA3F-45FD-AF56-0F47FC6BFE88}" type="sibTrans" cxnId="{F88887E0-C8A2-4765-8CFA-8A4CFCB603CD}">
      <dgm:prSet/>
      <dgm:spPr/>
      <dgm:t>
        <a:bodyPr/>
        <a:lstStyle/>
        <a:p>
          <a:endParaRPr lang="en-IN"/>
        </a:p>
      </dgm:t>
    </dgm:pt>
    <dgm:pt modelId="{C6BA6A3C-DE43-4B1F-958E-2549CFE337F3}" type="pres">
      <dgm:prSet presAssocID="{A2E173DA-5BCB-4E1C-9FA5-EA9F8A227B11}" presName="list" presStyleCnt="0">
        <dgm:presLayoutVars>
          <dgm:dir/>
          <dgm:animLvl val="lvl"/>
        </dgm:presLayoutVars>
      </dgm:prSet>
      <dgm:spPr/>
    </dgm:pt>
    <dgm:pt modelId="{B5222FFA-53C6-4403-8264-0C033D37ED07}" type="pres">
      <dgm:prSet presAssocID="{42F83936-35AC-474C-874F-3BB522786FDB}" presName="posSpace" presStyleCnt="0"/>
      <dgm:spPr/>
    </dgm:pt>
    <dgm:pt modelId="{301DBF8B-6BA6-4317-89A6-08BD70A0A9B3}" type="pres">
      <dgm:prSet presAssocID="{42F83936-35AC-474C-874F-3BB522786FDB}" presName="vertFlow" presStyleCnt="0"/>
      <dgm:spPr/>
    </dgm:pt>
    <dgm:pt modelId="{953CCFE0-DFD6-48C7-8359-EE86AE81D4B0}" type="pres">
      <dgm:prSet presAssocID="{42F83936-35AC-474C-874F-3BB522786FDB}" presName="topSpace" presStyleCnt="0"/>
      <dgm:spPr/>
    </dgm:pt>
    <dgm:pt modelId="{D9D20F38-1ECE-401D-B3E7-E350F721427E}" type="pres">
      <dgm:prSet presAssocID="{42F83936-35AC-474C-874F-3BB522786FDB}" presName="firstComp" presStyleCnt="0"/>
      <dgm:spPr/>
    </dgm:pt>
    <dgm:pt modelId="{77851F5D-7710-49AD-8A42-9B453184D0BC}" type="pres">
      <dgm:prSet presAssocID="{42F83936-35AC-474C-874F-3BB522786FDB}" presName="firstChild" presStyleLbl="bgAccFollowNode1" presStyleIdx="0" presStyleCnt="4" custScaleX="137802" custScaleY="51488" custLinFactNeighborX="-35378"/>
      <dgm:spPr/>
    </dgm:pt>
    <dgm:pt modelId="{F2C7B457-36BE-4129-A2B2-F89D9BF7AED4}" type="pres">
      <dgm:prSet presAssocID="{42F83936-35AC-474C-874F-3BB522786FDB}" presName="firstChildTx" presStyleLbl="bgAccFollowNode1" presStyleIdx="0" presStyleCnt="4">
        <dgm:presLayoutVars>
          <dgm:bulletEnabled val="1"/>
        </dgm:presLayoutVars>
      </dgm:prSet>
      <dgm:spPr/>
    </dgm:pt>
    <dgm:pt modelId="{4EA53124-620C-4FE6-BB81-2F6E4A9F54AC}" type="pres">
      <dgm:prSet presAssocID="{F5CE6747-27EB-407E-ADFE-E6C102EA40BE}" presName="comp" presStyleCnt="0"/>
      <dgm:spPr/>
    </dgm:pt>
    <dgm:pt modelId="{546389E8-3503-4A8F-99E9-B43D7DF1215A}" type="pres">
      <dgm:prSet presAssocID="{F5CE6747-27EB-407E-ADFE-E6C102EA40BE}" presName="child" presStyleLbl="bgAccFollowNode1" presStyleIdx="1" presStyleCnt="4" custScaleY="156345" custLinFactNeighborX="-1917" custLinFactNeighborY="163"/>
      <dgm:spPr/>
    </dgm:pt>
    <dgm:pt modelId="{99A82EA1-AF38-43FF-AC36-D9FF36A7B246}" type="pres">
      <dgm:prSet presAssocID="{F5CE6747-27EB-407E-ADFE-E6C102EA40BE}" presName="childTx" presStyleLbl="bgAccFollowNode1" presStyleIdx="1" presStyleCnt="4">
        <dgm:presLayoutVars>
          <dgm:bulletEnabled val="1"/>
        </dgm:presLayoutVars>
      </dgm:prSet>
      <dgm:spPr/>
    </dgm:pt>
    <dgm:pt modelId="{7A908136-4EAE-4C12-AF5D-A7F04A4D8345}" type="pres">
      <dgm:prSet presAssocID="{42F83936-35AC-474C-874F-3BB522786FDB}" presName="negSpace" presStyleCnt="0"/>
      <dgm:spPr/>
    </dgm:pt>
    <dgm:pt modelId="{2DC117A1-7A75-4C3C-B773-6B2EAF2822F8}" type="pres">
      <dgm:prSet presAssocID="{42F83936-35AC-474C-874F-3BB522786FDB}" presName="circle" presStyleLbl="node1" presStyleIdx="0" presStyleCnt="2" custScaleX="35887" custScaleY="34307" custLinFactNeighborX="-35065" custLinFactNeighborY="48408"/>
      <dgm:spPr/>
    </dgm:pt>
    <dgm:pt modelId="{39E34971-72D3-467D-BB0B-46AD6EE3C5E4}" type="pres">
      <dgm:prSet presAssocID="{5468C2E1-DEE0-412C-A329-F12E551DB1F3}" presName="transSpace" presStyleCnt="0"/>
      <dgm:spPr/>
    </dgm:pt>
    <dgm:pt modelId="{4A651851-081A-4E26-A933-A23460409604}" type="pres">
      <dgm:prSet presAssocID="{1384BB45-C8E4-4F26-8AA2-ACCE720FE248}" presName="posSpace" presStyleCnt="0"/>
      <dgm:spPr/>
    </dgm:pt>
    <dgm:pt modelId="{866D76D2-30E6-4C3D-91EB-94A5D1837F5E}" type="pres">
      <dgm:prSet presAssocID="{1384BB45-C8E4-4F26-8AA2-ACCE720FE248}" presName="vertFlow" presStyleCnt="0"/>
      <dgm:spPr/>
    </dgm:pt>
    <dgm:pt modelId="{AB4A42AE-5056-4D76-9B25-076CFDC064C7}" type="pres">
      <dgm:prSet presAssocID="{1384BB45-C8E4-4F26-8AA2-ACCE720FE248}" presName="topSpace" presStyleCnt="0"/>
      <dgm:spPr/>
    </dgm:pt>
    <dgm:pt modelId="{6CB49B6F-5328-4B78-9BCC-4C55265E841C}" type="pres">
      <dgm:prSet presAssocID="{1384BB45-C8E4-4F26-8AA2-ACCE720FE248}" presName="firstComp" presStyleCnt="0"/>
      <dgm:spPr/>
    </dgm:pt>
    <dgm:pt modelId="{18B70C20-F5F5-4E26-9AFC-9F57102B3233}" type="pres">
      <dgm:prSet presAssocID="{1384BB45-C8E4-4F26-8AA2-ACCE720FE248}" presName="firstChild" presStyleLbl="bgAccFollowNode1" presStyleIdx="2" presStyleCnt="4" custScaleX="137116" custScaleY="50022"/>
      <dgm:spPr/>
    </dgm:pt>
    <dgm:pt modelId="{88188C9F-142E-4DD6-B109-676160C87854}" type="pres">
      <dgm:prSet presAssocID="{1384BB45-C8E4-4F26-8AA2-ACCE720FE248}" presName="firstChildTx" presStyleLbl="bgAccFollowNode1" presStyleIdx="2" presStyleCnt="4">
        <dgm:presLayoutVars>
          <dgm:bulletEnabled val="1"/>
        </dgm:presLayoutVars>
      </dgm:prSet>
      <dgm:spPr/>
    </dgm:pt>
    <dgm:pt modelId="{CC11680E-7F6F-4E64-901F-132EB09E2CD6}" type="pres">
      <dgm:prSet presAssocID="{00CDAF22-5FFF-4404-9F81-6981EADB9A1C}" presName="comp" presStyleCnt="0"/>
      <dgm:spPr/>
    </dgm:pt>
    <dgm:pt modelId="{A1D8D938-95BC-4486-AA64-34F5DD2EF862}" type="pres">
      <dgm:prSet presAssocID="{00CDAF22-5FFF-4404-9F81-6981EADB9A1C}" presName="child" presStyleLbl="bgAccFollowNode1" presStyleIdx="3" presStyleCnt="4" custScaleY="163923"/>
      <dgm:spPr/>
    </dgm:pt>
    <dgm:pt modelId="{A5DDEDD5-78BB-4092-96B1-38FC1304814A}" type="pres">
      <dgm:prSet presAssocID="{00CDAF22-5FFF-4404-9F81-6981EADB9A1C}" presName="childTx" presStyleLbl="bgAccFollowNode1" presStyleIdx="3" presStyleCnt="4">
        <dgm:presLayoutVars>
          <dgm:bulletEnabled val="1"/>
        </dgm:presLayoutVars>
      </dgm:prSet>
      <dgm:spPr/>
    </dgm:pt>
    <dgm:pt modelId="{D03B050C-AE1C-4D00-B1A4-575953D77966}" type="pres">
      <dgm:prSet presAssocID="{1384BB45-C8E4-4F26-8AA2-ACCE720FE248}" presName="negSpace" presStyleCnt="0"/>
      <dgm:spPr/>
    </dgm:pt>
    <dgm:pt modelId="{AC91F9EA-0923-4D96-8FA2-A01482CD1A99}" type="pres">
      <dgm:prSet presAssocID="{1384BB45-C8E4-4F26-8AA2-ACCE720FE248}" presName="circle" presStyleLbl="node1" presStyleIdx="1" presStyleCnt="2" custScaleX="37554" custScaleY="35599" custLinFactNeighborX="-21124" custLinFactNeighborY="45800"/>
      <dgm:spPr/>
    </dgm:pt>
  </dgm:ptLst>
  <dgm:cxnLst>
    <dgm:cxn modelId="{B2B62507-7FB2-4C3A-959A-9846E87E51B3}" type="presOf" srcId="{A2E173DA-5BCB-4E1C-9FA5-EA9F8A227B11}" destId="{C6BA6A3C-DE43-4B1F-958E-2549CFE337F3}" srcOrd="0" destOrd="0" presId="urn:microsoft.com/office/officeart/2005/8/layout/hList9"/>
    <dgm:cxn modelId="{CD06DE1D-ACFF-45BB-9F90-99A3217BBC70}" srcId="{1384BB45-C8E4-4F26-8AA2-ACCE720FE248}" destId="{E2050244-6AE9-4338-9FC2-D311D126D0FF}" srcOrd="0" destOrd="0" parTransId="{95322495-0FA6-4FC4-BAC1-4D940BCA38AD}" sibTransId="{F678B0AA-8A0D-4280-BBA3-EC3A71CE8A0C}"/>
    <dgm:cxn modelId="{D7D9F81E-4367-406E-84D1-ACCBD5BEBB39}" srcId="{A2E173DA-5BCB-4E1C-9FA5-EA9F8A227B11}" destId="{1384BB45-C8E4-4F26-8AA2-ACCE720FE248}" srcOrd="1" destOrd="0" parTransId="{27993D38-FAC6-4849-8D95-82D81539AD65}" sibTransId="{A0861D1A-8E13-49AB-A6D9-CF1C044DD3D8}"/>
    <dgm:cxn modelId="{195D424F-702D-47D6-9B43-EA31FE80C6D7}" type="presOf" srcId="{E2050244-6AE9-4338-9FC2-D311D126D0FF}" destId="{18B70C20-F5F5-4E26-9AFC-9F57102B3233}" srcOrd="0" destOrd="0" presId="urn:microsoft.com/office/officeart/2005/8/layout/hList9"/>
    <dgm:cxn modelId="{EFD63653-5AA0-436E-8155-56F89212DEBC}" type="presOf" srcId="{1384BB45-C8E4-4F26-8AA2-ACCE720FE248}" destId="{AC91F9EA-0923-4D96-8FA2-A01482CD1A99}" srcOrd="0" destOrd="0" presId="urn:microsoft.com/office/officeart/2005/8/layout/hList9"/>
    <dgm:cxn modelId="{6148C779-EC9C-4BD0-81B4-30513F631B56}" type="presOf" srcId="{E2050244-6AE9-4338-9FC2-D311D126D0FF}" destId="{88188C9F-142E-4DD6-B109-676160C87854}" srcOrd="1" destOrd="0" presId="urn:microsoft.com/office/officeart/2005/8/layout/hList9"/>
    <dgm:cxn modelId="{8565AB8B-F5F5-4770-BBC7-7894845A4FC5}" type="presOf" srcId="{42F83936-35AC-474C-874F-3BB522786FDB}" destId="{2DC117A1-7A75-4C3C-B773-6B2EAF2822F8}" srcOrd="0" destOrd="0" presId="urn:microsoft.com/office/officeart/2005/8/layout/hList9"/>
    <dgm:cxn modelId="{B9BE6E8E-395F-490E-8FF1-7AE27CA44C24}" type="presOf" srcId="{B80B46B7-3966-43D6-AE41-D3F44EC89795}" destId="{F2C7B457-36BE-4129-A2B2-F89D9BF7AED4}" srcOrd="1" destOrd="0" presId="urn:microsoft.com/office/officeart/2005/8/layout/hList9"/>
    <dgm:cxn modelId="{16198390-8E85-457F-B604-9C1E41000F6D}" type="presOf" srcId="{F5CE6747-27EB-407E-ADFE-E6C102EA40BE}" destId="{99A82EA1-AF38-43FF-AC36-D9FF36A7B246}" srcOrd="1" destOrd="0" presId="urn:microsoft.com/office/officeart/2005/8/layout/hList9"/>
    <dgm:cxn modelId="{EFD4B991-F1DD-425F-8716-C3EBC6C71381}" srcId="{42F83936-35AC-474C-874F-3BB522786FDB}" destId="{F5CE6747-27EB-407E-ADFE-E6C102EA40BE}" srcOrd="1" destOrd="0" parTransId="{A1685FEE-6F36-40ED-8B52-5AA470520829}" sibTransId="{EDB157DF-95F3-4FC2-8F45-E2569598C006}"/>
    <dgm:cxn modelId="{BC14B997-F1E1-46ED-A527-6C1828628A56}" type="presOf" srcId="{F5CE6747-27EB-407E-ADFE-E6C102EA40BE}" destId="{546389E8-3503-4A8F-99E9-B43D7DF1215A}" srcOrd="0" destOrd="0" presId="urn:microsoft.com/office/officeart/2005/8/layout/hList9"/>
    <dgm:cxn modelId="{E6A8A4A6-41D8-4349-BBE9-9918341651C9}" srcId="{42F83936-35AC-474C-874F-3BB522786FDB}" destId="{B80B46B7-3966-43D6-AE41-D3F44EC89795}" srcOrd="0" destOrd="0" parTransId="{55DCCCCD-D08F-42F1-B233-6DFDE1B5EDB5}" sibTransId="{1D808DCB-8C86-4719-B39F-63B21759AEA5}"/>
    <dgm:cxn modelId="{8F2162B2-B4DF-4B04-BAF3-22D7C4B6CFD3}" srcId="{A2E173DA-5BCB-4E1C-9FA5-EA9F8A227B11}" destId="{42F83936-35AC-474C-874F-3BB522786FDB}" srcOrd="0" destOrd="0" parTransId="{12C613BC-2187-4ADC-BDCA-995344E34BC0}" sibTransId="{5468C2E1-DEE0-412C-A329-F12E551DB1F3}"/>
    <dgm:cxn modelId="{C42FF6B6-E7F3-4B92-A7D2-252697A45F66}" type="presOf" srcId="{00CDAF22-5FFF-4404-9F81-6981EADB9A1C}" destId="{A5DDEDD5-78BB-4092-96B1-38FC1304814A}" srcOrd="1" destOrd="0" presId="urn:microsoft.com/office/officeart/2005/8/layout/hList9"/>
    <dgm:cxn modelId="{F8FFA0CA-68F5-4932-8E2B-21012E43327B}" type="presOf" srcId="{00CDAF22-5FFF-4404-9F81-6981EADB9A1C}" destId="{A1D8D938-95BC-4486-AA64-34F5DD2EF862}" srcOrd="0" destOrd="0" presId="urn:microsoft.com/office/officeart/2005/8/layout/hList9"/>
    <dgm:cxn modelId="{050ED8DF-63D8-4797-95D4-04A0AC4DB9A6}" type="presOf" srcId="{B80B46B7-3966-43D6-AE41-D3F44EC89795}" destId="{77851F5D-7710-49AD-8A42-9B453184D0BC}" srcOrd="0" destOrd="0" presId="urn:microsoft.com/office/officeart/2005/8/layout/hList9"/>
    <dgm:cxn modelId="{F88887E0-C8A2-4765-8CFA-8A4CFCB603CD}" srcId="{1384BB45-C8E4-4F26-8AA2-ACCE720FE248}" destId="{00CDAF22-5FFF-4404-9F81-6981EADB9A1C}" srcOrd="1" destOrd="0" parTransId="{9CE12A8A-DD0D-43FD-B35C-5F0652DF87E0}" sibTransId="{6BD5555F-CA3F-45FD-AF56-0F47FC6BFE88}"/>
    <dgm:cxn modelId="{FEC48223-ADC3-430A-84B2-0225BBEB99B1}" type="presParOf" srcId="{C6BA6A3C-DE43-4B1F-958E-2549CFE337F3}" destId="{B5222FFA-53C6-4403-8264-0C033D37ED07}" srcOrd="0" destOrd="0" presId="urn:microsoft.com/office/officeart/2005/8/layout/hList9"/>
    <dgm:cxn modelId="{3E4AC1CD-5C3A-4845-A692-4306A4874DBB}" type="presParOf" srcId="{C6BA6A3C-DE43-4B1F-958E-2549CFE337F3}" destId="{301DBF8B-6BA6-4317-89A6-08BD70A0A9B3}" srcOrd="1" destOrd="0" presId="urn:microsoft.com/office/officeart/2005/8/layout/hList9"/>
    <dgm:cxn modelId="{54D4EED6-9DC6-4B58-A5A0-F50FC377E70E}" type="presParOf" srcId="{301DBF8B-6BA6-4317-89A6-08BD70A0A9B3}" destId="{953CCFE0-DFD6-48C7-8359-EE86AE81D4B0}" srcOrd="0" destOrd="0" presId="urn:microsoft.com/office/officeart/2005/8/layout/hList9"/>
    <dgm:cxn modelId="{9252A0F0-3229-4C2B-8088-CC6DFFBC416F}" type="presParOf" srcId="{301DBF8B-6BA6-4317-89A6-08BD70A0A9B3}" destId="{D9D20F38-1ECE-401D-B3E7-E350F721427E}" srcOrd="1" destOrd="0" presId="urn:microsoft.com/office/officeart/2005/8/layout/hList9"/>
    <dgm:cxn modelId="{6A3927BC-EDD0-417C-94EA-D866F2D6A526}" type="presParOf" srcId="{D9D20F38-1ECE-401D-B3E7-E350F721427E}" destId="{77851F5D-7710-49AD-8A42-9B453184D0BC}" srcOrd="0" destOrd="0" presId="urn:microsoft.com/office/officeart/2005/8/layout/hList9"/>
    <dgm:cxn modelId="{B53289EE-4437-4865-A2F8-E5999760B987}" type="presParOf" srcId="{D9D20F38-1ECE-401D-B3E7-E350F721427E}" destId="{F2C7B457-36BE-4129-A2B2-F89D9BF7AED4}" srcOrd="1" destOrd="0" presId="urn:microsoft.com/office/officeart/2005/8/layout/hList9"/>
    <dgm:cxn modelId="{C0BF670A-BA0C-4142-B9C2-F251267A0470}" type="presParOf" srcId="{301DBF8B-6BA6-4317-89A6-08BD70A0A9B3}" destId="{4EA53124-620C-4FE6-BB81-2F6E4A9F54AC}" srcOrd="2" destOrd="0" presId="urn:microsoft.com/office/officeart/2005/8/layout/hList9"/>
    <dgm:cxn modelId="{226ADD58-3255-45B2-8D9B-48BE1F9FBDD9}" type="presParOf" srcId="{4EA53124-620C-4FE6-BB81-2F6E4A9F54AC}" destId="{546389E8-3503-4A8F-99E9-B43D7DF1215A}" srcOrd="0" destOrd="0" presId="urn:microsoft.com/office/officeart/2005/8/layout/hList9"/>
    <dgm:cxn modelId="{352DA657-E77C-4D35-9A76-873DEFD587C9}" type="presParOf" srcId="{4EA53124-620C-4FE6-BB81-2F6E4A9F54AC}" destId="{99A82EA1-AF38-43FF-AC36-D9FF36A7B246}" srcOrd="1" destOrd="0" presId="urn:microsoft.com/office/officeart/2005/8/layout/hList9"/>
    <dgm:cxn modelId="{CDBF33DA-B049-4397-9767-6212BC5BDCF0}" type="presParOf" srcId="{C6BA6A3C-DE43-4B1F-958E-2549CFE337F3}" destId="{7A908136-4EAE-4C12-AF5D-A7F04A4D8345}" srcOrd="2" destOrd="0" presId="urn:microsoft.com/office/officeart/2005/8/layout/hList9"/>
    <dgm:cxn modelId="{99113E86-1161-4A73-930C-A4FD4A70CAB1}" type="presParOf" srcId="{C6BA6A3C-DE43-4B1F-958E-2549CFE337F3}" destId="{2DC117A1-7A75-4C3C-B773-6B2EAF2822F8}" srcOrd="3" destOrd="0" presId="urn:microsoft.com/office/officeart/2005/8/layout/hList9"/>
    <dgm:cxn modelId="{B9A99285-301E-440E-8AF5-2DA46A86B4C2}" type="presParOf" srcId="{C6BA6A3C-DE43-4B1F-958E-2549CFE337F3}" destId="{39E34971-72D3-467D-BB0B-46AD6EE3C5E4}" srcOrd="4" destOrd="0" presId="urn:microsoft.com/office/officeart/2005/8/layout/hList9"/>
    <dgm:cxn modelId="{7881BF06-1A53-4EAD-8DD6-9B7604FF25EE}" type="presParOf" srcId="{C6BA6A3C-DE43-4B1F-958E-2549CFE337F3}" destId="{4A651851-081A-4E26-A933-A23460409604}" srcOrd="5" destOrd="0" presId="urn:microsoft.com/office/officeart/2005/8/layout/hList9"/>
    <dgm:cxn modelId="{E7158142-1235-4746-A2A7-21D45E2189D9}" type="presParOf" srcId="{C6BA6A3C-DE43-4B1F-958E-2549CFE337F3}" destId="{866D76D2-30E6-4C3D-91EB-94A5D1837F5E}" srcOrd="6" destOrd="0" presId="urn:microsoft.com/office/officeart/2005/8/layout/hList9"/>
    <dgm:cxn modelId="{6340FDC4-8B82-4AE2-BAA1-C4945219227F}" type="presParOf" srcId="{866D76D2-30E6-4C3D-91EB-94A5D1837F5E}" destId="{AB4A42AE-5056-4D76-9B25-076CFDC064C7}" srcOrd="0" destOrd="0" presId="urn:microsoft.com/office/officeart/2005/8/layout/hList9"/>
    <dgm:cxn modelId="{92992B81-0B65-4973-8715-0636843B1CBC}" type="presParOf" srcId="{866D76D2-30E6-4C3D-91EB-94A5D1837F5E}" destId="{6CB49B6F-5328-4B78-9BCC-4C55265E841C}" srcOrd="1" destOrd="0" presId="urn:microsoft.com/office/officeart/2005/8/layout/hList9"/>
    <dgm:cxn modelId="{304C3BBD-8B08-4AB4-A9F9-9C3CD87BE0A2}" type="presParOf" srcId="{6CB49B6F-5328-4B78-9BCC-4C55265E841C}" destId="{18B70C20-F5F5-4E26-9AFC-9F57102B3233}" srcOrd="0" destOrd="0" presId="urn:microsoft.com/office/officeart/2005/8/layout/hList9"/>
    <dgm:cxn modelId="{13379061-7332-4AEF-BBDA-0D32B006265A}" type="presParOf" srcId="{6CB49B6F-5328-4B78-9BCC-4C55265E841C}" destId="{88188C9F-142E-4DD6-B109-676160C87854}" srcOrd="1" destOrd="0" presId="urn:microsoft.com/office/officeart/2005/8/layout/hList9"/>
    <dgm:cxn modelId="{03CF9A51-2672-4A64-8786-F7DD2F5C2387}" type="presParOf" srcId="{866D76D2-30E6-4C3D-91EB-94A5D1837F5E}" destId="{CC11680E-7F6F-4E64-901F-132EB09E2CD6}" srcOrd="2" destOrd="0" presId="urn:microsoft.com/office/officeart/2005/8/layout/hList9"/>
    <dgm:cxn modelId="{1F0CBA4A-9810-4E93-83DC-17EF1C25476D}" type="presParOf" srcId="{CC11680E-7F6F-4E64-901F-132EB09E2CD6}" destId="{A1D8D938-95BC-4486-AA64-34F5DD2EF862}" srcOrd="0" destOrd="0" presId="urn:microsoft.com/office/officeart/2005/8/layout/hList9"/>
    <dgm:cxn modelId="{B03FFBE1-AC24-4BDB-87DF-315910EBEC05}" type="presParOf" srcId="{CC11680E-7F6F-4E64-901F-132EB09E2CD6}" destId="{A5DDEDD5-78BB-4092-96B1-38FC1304814A}" srcOrd="1" destOrd="0" presId="urn:microsoft.com/office/officeart/2005/8/layout/hList9"/>
    <dgm:cxn modelId="{65C2DBBA-5D96-4B69-B706-73FBFD941795}" type="presParOf" srcId="{C6BA6A3C-DE43-4B1F-958E-2549CFE337F3}" destId="{D03B050C-AE1C-4D00-B1A4-575953D77966}" srcOrd="7" destOrd="0" presId="urn:microsoft.com/office/officeart/2005/8/layout/hList9"/>
    <dgm:cxn modelId="{A52A18E2-7FBC-4520-9474-19130C7C1CFB}" type="presParOf" srcId="{C6BA6A3C-DE43-4B1F-958E-2549CFE337F3}" destId="{AC91F9EA-0923-4D96-8FA2-A01482CD1A99}"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E173DA-5BCB-4E1C-9FA5-EA9F8A227B11}" type="doc">
      <dgm:prSet loTypeId="urn:microsoft.com/office/officeart/2005/8/layout/hList9" loCatId="list" qsTypeId="urn:microsoft.com/office/officeart/2005/8/quickstyle/simple1" qsCatId="simple" csTypeId="urn:microsoft.com/office/officeart/2005/8/colors/colorful2" csCatId="colorful" phldr="1"/>
      <dgm:spPr/>
      <dgm:t>
        <a:bodyPr/>
        <a:lstStyle/>
        <a:p>
          <a:endParaRPr lang="en-IN"/>
        </a:p>
      </dgm:t>
    </dgm:pt>
    <dgm:pt modelId="{42F83936-35AC-474C-874F-3BB522786FDB}">
      <dgm:prSet phldrT="[Text]"/>
      <dgm:spPr>
        <a:solidFill>
          <a:srgbClr val="92D050"/>
        </a:solidFill>
      </dgm:spPr>
      <dgm:t>
        <a:bodyPr/>
        <a:lstStyle/>
        <a:p>
          <a:r>
            <a:rPr lang="en-US" dirty="0"/>
            <a:t>1</a:t>
          </a:r>
          <a:endParaRPr lang="en-IN" dirty="0"/>
        </a:p>
      </dgm:t>
    </dgm:pt>
    <dgm:pt modelId="{12C613BC-2187-4ADC-BDCA-995344E34BC0}" type="parTrans" cxnId="{8F2162B2-B4DF-4B04-BAF3-22D7C4B6CFD3}">
      <dgm:prSet/>
      <dgm:spPr/>
      <dgm:t>
        <a:bodyPr/>
        <a:lstStyle/>
        <a:p>
          <a:endParaRPr lang="en-IN"/>
        </a:p>
      </dgm:t>
    </dgm:pt>
    <dgm:pt modelId="{5468C2E1-DEE0-412C-A329-F12E551DB1F3}" type="sibTrans" cxnId="{8F2162B2-B4DF-4B04-BAF3-22D7C4B6CFD3}">
      <dgm:prSet/>
      <dgm:spPr/>
      <dgm:t>
        <a:bodyPr/>
        <a:lstStyle/>
        <a:p>
          <a:endParaRPr lang="en-IN"/>
        </a:p>
      </dgm:t>
    </dgm:pt>
    <dgm:pt modelId="{B80B46B7-3966-43D6-AE41-D3F44EC89795}">
      <dgm:prSet phldrT="[Text]" custT="1"/>
      <dgm:spPr>
        <a:solidFill>
          <a:schemeClr val="accent6">
            <a:lumMod val="40000"/>
            <a:lumOff val="60000"/>
            <a:alpha val="90000"/>
          </a:schemeClr>
        </a:solidFill>
      </dgm:spPr>
      <dgm:t>
        <a:bodyPr/>
        <a:lstStyle/>
        <a:p>
          <a:r>
            <a:rPr lang="en-IN" sz="2400" b="1" i="0" dirty="0">
              <a:latin typeface="Arial Rounded MT Bold" panose="020F0704030504030204" pitchFamily="34" charset="0"/>
            </a:rPr>
            <a:t>Quantitative Analysis:</a:t>
          </a:r>
          <a:endParaRPr lang="en-IN" sz="2400" dirty="0">
            <a:latin typeface="Arial Rounded MT Bold" panose="020F0704030504030204" pitchFamily="34" charset="0"/>
          </a:endParaRPr>
        </a:p>
      </dgm:t>
    </dgm:pt>
    <dgm:pt modelId="{55DCCCCD-D08F-42F1-B233-6DFDE1B5EDB5}" type="parTrans" cxnId="{E6A8A4A6-41D8-4349-BBE9-9918341651C9}">
      <dgm:prSet/>
      <dgm:spPr/>
      <dgm:t>
        <a:bodyPr/>
        <a:lstStyle/>
        <a:p>
          <a:endParaRPr lang="en-IN"/>
        </a:p>
      </dgm:t>
    </dgm:pt>
    <dgm:pt modelId="{1D808DCB-8C86-4719-B39F-63B21759AEA5}" type="sibTrans" cxnId="{E6A8A4A6-41D8-4349-BBE9-9918341651C9}">
      <dgm:prSet/>
      <dgm:spPr/>
      <dgm:t>
        <a:bodyPr/>
        <a:lstStyle/>
        <a:p>
          <a:endParaRPr lang="en-IN"/>
        </a:p>
      </dgm:t>
    </dgm:pt>
    <dgm:pt modelId="{F5CE6747-27EB-407E-ADFE-E6C102EA40BE}">
      <dgm:prSet phldrT="[Text]"/>
      <dgm:spPr/>
      <dgm:t>
        <a:bodyPr anchor="t"/>
        <a:lstStyle/>
        <a:p>
          <a:pPr algn="just">
            <a:buFont typeface="Arial" panose="020B0604020202020204" pitchFamily="34" charset="0"/>
            <a:buChar char="•"/>
          </a:pPr>
          <a:r>
            <a:rPr lang="en-US" b="0" i="0" dirty="0">
              <a:latin typeface="Arial Rounded MT Bold" panose="020F0704030504030204" pitchFamily="34" charset="0"/>
            </a:rPr>
            <a:t>Use minterm selectivity to identify frequently accessed data subsets and optimize query performance.</a:t>
          </a:r>
          <a:endParaRPr lang="en-IN" b="0" i="0" dirty="0">
            <a:latin typeface="Arial Rounded MT Bold" panose="020F0704030504030204" pitchFamily="34" charset="0"/>
          </a:endParaRPr>
        </a:p>
        <a:p>
          <a:endParaRPr lang="en-IN" b="0" i="0" dirty="0">
            <a:latin typeface="Arial Rounded MT Bold" panose="020F0704030504030204" pitchFamily="34" charset="0"/>
          </a:endParaRPr>
        </a:p>
        <a:p>
          <a:r>
            <a:rPr lang="en-US" b="0" i="0" dirty="0">
              <a:latin typeface="Arial Rounded MT Bold" panose="020F0704030504030204" pitchFamily="34" charset="0"/>
            </a:rPr>
            <a:t>Use access frequency to allocate resources (e.g., placing high-traffic fragments on high-performance nodes).</a:t>
          </a:r>
          <a:endParaRPr lang="en-IN" dirty="0">
            <a:latin typeface="Arial Rounded MT Bold" panose="020F0704030504030204" pitchFamily="34" charset="0"/>
          </a:endParaRPr>
        </a:p>
      </dgm:t>
    </dgm:pt>
    <dgm:pt modelId="{A1685FEE-6F36-40ED-8B52-5AA470520829}" type="parTrans" cxnId="{EFD4B991-F1DD-425F-8716-C3EBC6C71381}">
      <dgm:prSet/>
      <dgm:spPr/>
      <dgm:t>
        <a:bodyPr/>
        <a:lstStyle/>
        <a:p>
          <a:endParaRPr lang="en-IN"/>
        </a:p>
      </dgm:t>
    </dgm:pt>
    <dgm:pt modelId="{EDB157DF-95F3-4FC2-8F45-E2569598C006}" type="sibTrans" cxnId="{EFD4B991-F1DD-425F-8716-C3EBC6C71381}">
      <dgm:prSet/>
      <dgm:spPr/>
      <dgm:t>
        <a:bodyPr/>
        <a:lstStyle/>
        <a:p>
          <a:endParaRPr lang="en-IN"/>
        </a:p>
      </dgm:t>
    </dgm:pt>
    <dgm:pt modelId="{1384BB45-C8E4-4F26-8AA2-ACCE720FE248}">
      <dgm:prSet phldrT="[Text]"/>
      <dgm:spPr>
        <a:solidFill>
          <a:srgbClr val="92D050"/>
        </a:solidFill>
      </dgm:spPr>
      <dgm:t>
        <a:bodyPr/>
        <a:lstStyle/>
        <a:p>
          <a:r>
            <a:rPr lang="en-US" dirty="0"/>
            <a:t>2</a:t>
          </a:r>
          <a:endParaRPr lang="en-IN" dirty="0"/>
        </a:p>
      </dgm:t>
    </dgm:pt>
    <dgm:pt modelId="{27993D38-FAC6-4849-8D95-82D81539AD65}" type="parTrans" cxnId="{D7D9F81E-4367-406E-84D1-ACCBD5BEBB39}">
      <dgm:prSet/>
      <dgm:spPr/>
      <dgm:t>
        <a:bodyPr/>
        <a:lstStyle/>
        <a:p>
          <a:endParaRPr lang="en-IN"/>
        </a:p>
      </dgm:t>
    </dgm:pt>
    <dgm:pt modelId="{A0861D1A-8E13-49AB-A6D9-CF1C044DD3D8}" type="sibTrans" cxnId="{D7D9F81E-4367-406E-84D1-ACCBD5BEBB39}">
      <dgm:prSet/>
      <dgm:spPr/>
      <dgm:t>
        <a:bodyPr/>
        <a:lstStyle/>
        <a:p>
          <a:endParaRPr lang="en-IN"/>
        </a:p>
      </dgm:t>
    </dgm:pt>
    <dgm:pt modelId="{E2050244-6AE9-4338-9FC2-D311D126D0FF}">
      <dgm:prSet phldrT="[Text]" custT="1"/>
      <dgm:spPr>
        <a:solidFill>
          <a:schemeClr val="accent6">
            <a:lumMod val="40000"/>
            <a:lumOff val="60000"/>
            <a:alpha val="90000"/>
          </a:schemeClr>
        </a:solidFill>
      </dgm:spPr>
      <dgm:t>
        <a:bodyPr/>
        <a:lstStyle/>
        <a:p>
          <a:r>
            <a:rPr lang="en-IN" sz="2400" b="1" i="0" dirty="0">
              <a:latin typeface="Arial Rounded MT Bold" panose="020F0704030504030204" pitchFamily="34" charset="0"/>
            </a:rPr>
            <a:t>Qualitative Analysis:</a:t>
          </a:r>
          <a:endParaRPr lang="en-IN" sz="2400" dirty="0">
            <a:latin typeface="Arial Rounded MT Bold" panose="020F0704030504030204" pitchFamily="34" charset="0"/>
          </a:endParaRPr>
        </a:p>
      </dgm:t>
    </dgm:pt>
    <dgm:pt modelId="{95322495-0FA6-4FC4-BAC1-4D940BCA38AD}" type="parTrans" cxnId="{CD06DE1D-ACFF-45BB-9F90-99A3217BBC70}">
      <dgm:prSet/>
      <dgm:spPr/>
      <dgm:t>
        <a:bodyPr/>
        <a:lstStyle/>
        <a:p>
          <a:endParaRPr lang="en-IN"/>
        </a:p>
      </dgm:t>
    </dgm:pt>
    <dgm:pt modelId="{F678B0AA-8A0D-4280-BBA3-EC3A71CE8A0C}" type="sibTrans" cxnId="{CD06DE1D-ACFF-45BB-9F90-99A3217BBC70}">
      <dgm:prSet/>
      <dgm:spPr/>
      <dgm:t>
        <a:bodyPr/>
        <a:lstStyle/>
        <a:p>
          <a:endParaRPr lang="en-IN"/>
        </a:p>
      </dgm:t>
    </dgm:pt>
    <dgm:pt modelId="{00CDAF22-5FFF-4404-9F81-6981EADB9A1C}">
      <dgm:prSet phldrT="[Text]"/>
      <dgm:spPr>
        <a:solidFill>
          <a:schemeClr val="bg2">
            <a:lumMod val="10000"/>
            <a:lumOff val="90000"/>
            <a:alpha val="90000"/>
          </a:schemeClr>
        </a:solidFill>
      </dgm:spPr>
      <dgm:t>
        <a:bodyPr anchor="t"/>
        <a:lstStyle/>
        <a:p>
          <a:pPr algn="just">
            <a:buFont typeface="Arial" panose="020B0604020202020204" pitchFamily="34" charset="0"/>
            <a:buChar char="•"/>
          </a:pPr>
          <a:r>
            <a:rPr lang="en-US" b="0" i="0" dirty="0">
              <a:latin typeface="Arial Rounded MT Bold" panose="020F0704030504030204" pitchFamily="34" charset="0"/>
            </a:rPr>
            <a:t>Use completeness to ensure data integrity and compliance with business or regulatory requirements.</a:t>
          </a:r>
          <a:endParaRPr lang="en-IN" b="0" i="0" dirty="0">
            <a:latin typeface="Arial Rounded MT Bold" panose="020F0704030504030204" pitchFamily="34" charset="0"/>
          </a:endParaRPr>
        </a:p>
        <a:p>
          <a:endParaRPr lang="en-IN" b="0" i="0" dirty="0">
            <a:latin typeface="Arial Rounded MT Bold" panose="020F0704030504030204" pitchFamily="34" charset="0"/>
          </a:endParaRPr>
        </a:p>
        <a:p>
          <a:endParaRPr lang="en-IN" b="0" i="0" dirty="0">
            <a:latin typeface="Arial Rounded MT Bold" panose="020F0704030504030204" pitchFamily="34" charset="0"/>
          </a:endParaRPr>
        </a:p>
        <a:p>
          <a:r>
            <a:rPr lang="en-US" b="0" i="0" dirty="0">
              <a:latin typeface="Arial Rounded MT Bold" panose="020F0704030504030204" pitchFamily="34" charset="0"/>
            </a:rPr>
            <a:t>Use minimality to design a fragmentation strategy that is efficient and scalable.</a:t>
          </a:r>
          <a:endParaRPr lang="en-IN" dirty="0">
            <a:latin typeface="Arial Rounded MT Bold" panose="020F0704030504030204" pitchFamily="34" charset="0"/>
          </a:endParaRPr>
        </a:p>
      </dgm:t>
    </dgm:pt>
    <dgm:pt modelId="{9CE12A8A-DD0D-43FD-B35C-5F0652DF87E0}" type="parTrans" cxnId="{F88887E0-C8A2-4765-8CFA-8A4CFCB603CD}">
      <dgm:prSet/>
      <dgm:spPr/>
      <dgm:t>
        <a:bodyPr/>
        <a:lstStyle/>
        <a:p>
          <a:endParaRPr lang="en-IN"/>
        </a:p>
      </dgm:t>
    </dgm:pt>
    <dgm:pt modelId="{6BD5555F-CA3F-45FD-AF56-0F47FC6BFE88}" type="sibTrans" cxnId="{F88887E0-C8A2-4765-8CFA-8A4CFCB603CD}">
      <dgm:prSet/>
      <dgm:spPr/>
      <dgm:t>
        <a:bodyPr/>
        <a:lstStyle/>
        <a:p>
          <a:endParaRPr lang="en-IN"/>
        </a:p>
      </dgm:t>
    </dgm:pt>
    <dgm:pt modelId="{C6BA6A3C-DE43-4B1F-958E-2549CFE337F3}" type="pres">
      <dgm:prSet presAssocID="{A2E173DA-5BCB-4E1C-9FA5-EA9F8A227B11}" presName="list" presStyleCnt="0">
        <dgm:presLayoutVars>
          <dgm:dir/>
          <dgm:animLvl val="lvl"/>
        </dgm:presLayoutVars>
      </dgm:prSet>
      <dgm:spPr/>
    </dgm:pt>
    <dgm:pt modelId="{B5222FFA-53C6-4403-8264-0C033D37ED07}" type="pres">
      <dgm:prSet presAssocID="{42F83936-35AC-474C-874F-3BB522786FDB}" presName="posSpace" presStyleCnt="0"/>
      <dgm:spPr/>
    </dgm:pt>
    <dgm:pt modelId="{301DBF8B-6BA6-4317-89A6-08BD70A0A9B3}" type="pres">
      <dgm:prSet presAssocID="{42F83936-35AC-474C-874F-3BB522786FDB}" presName="vertFlow" presStyleCnt="0"/>
      <dgm:spPr/>
    </dgm:pt>
    <dgm:pt modelId="{953CCFE0-DFD6-48C7-8359-EE86AE81D4B0}" type="pres">
      <dgm:prSet presAssocID="{42F83936-35AC-474C-874F-3BB522786FDB}" presName="topSpace" presStyleCnt="0"/>
      <dgm:spPr/>
    </dgm:pt>
    <dgm:pt modelId="{D9D20F38-1ECE-401D-B3E7-E350F721427E}" type="pres">
      <dgm:prSet presAssocID="{42F83936-35AC-474C-874F-3BB522786FDB}" presName="firstComp" presStyleCnt="0"/>
      <dgm:spPr/>
    </dgm:pt>
    <dgm:pt modelId="{77851F5D-7710-49AD-8A42-9B453184D0BC}" type="pres">
      <dgm:prSet presAssocID="{42F83936-35AC-474C-874F-3BB522786FDB}" presName="firstChild" presStyleLbl="bgAccFollowNode1" presStyleIdx="0" presStyleCnt="4" custScaleX="137802" custScaleY="51488" custLinFactNeighborX="-35378"/>
      <dgm:spPr/>
    </dgm:pt>
    <dgm:pt modelId="{F2C7B457-36BE-4129-A2B2-F89D9BF7AED4}" type="pres">
      <dgm:prSet presAssocID="{42F83936-35AC-474C-874F-3BB522786FDB}" presName="firstChildTx" presStyleLbl="bgAccFollowNode1" presStyleIdx="0" presStyleCnt="4">
        <dgm:presLayoutVars>
          <dgm:bulletEnabled val="1"/>
        </dgm:presLayoutVars>
      </dgm:prSet>
      <dgm:spPr/>
    </dgm:pt>
    <dgm:pt modelId="{4EA53124-620C-4FE6-BB81-2F6E4A9F54AC}" type="pres">
      <dgm:prSet presAssocID="{F5CE6747-27EB-407E-ADFE-E6C102EA40BE}" presName="comp" presStyleCnt="0"/>
      <dgm:spPr/>
    </dgm:pt>
    <dgm:pt modelId="{546389E8-3503-4A8F-99E9-B43D7DF1215A}" type="pres">
      <dgm:prSet presAssocID="{F5CE6747-27EB-407E-ADFE-E6C102EA40BE}" presName="child" presStyleLbl="bgAccFollowNode1" presStyleIdx="1" presStyleCnt="4" custScaleY="156345" custLinFactNeighborX="-1917" custLinFactNeighborY="163"/>
      <dgm:spPr/>
    </dgm:pt>
    <dgm:pt modelId="{99A82EA1-AF38-43FF-AC36-D9FF36A7B246}" type="pres">
      <dgm:prSet presAssocID="{F5CE6747-27EB-407E-ADFE-E6C102EA40BE}" presName="childTx" presStyleLbl="bgAccFollowNode1" presStyleIdx="1" presStyleCnt="4">
        <dgm:presLayoutVars>
          <dgm:bulletEnabled val="1"/>
        </dgm:presLayoutVars>
      </dgm:prSet>
      <dgm:spPr/>
    </dgm:pt>
    <dgm:pt modelId="{7A908136-4EAE-4C12-AF5D-A7F04A4D8345}" type="pres">
      <dgm:prSet presAssocID="{42F83936-35AC-474C-874F-3BB522786FDB}" presName="negSpace" presStyleCnt="0"/>
      <dgm:spPr/>
    </dgm:pt>
    <dgm:pt modelId="{2DC117A1-7A75-4C3C-B773-6B2EAF2822F8}" type="pres">
      <dgm:prSet presAssocID="{42F83936-35AC-474C-874F-3BB522786FDB}" presName="circle" presStyleLbl="node1" presStyleIdx="0" presStyleCnt="2" custScaleX="35444" custScaleY="34760" custLinFactNeighborX="-35402" custLinFactNeighborY="45796"/>
      <dgm:spPr/>
    </dgm:pt>
    <dgm:pt modelId="{39E34971-72D3-467D-BB0B-46AD6EE3C5E4}" type="pres">
      <dgm:prSet presAssocID="{5468C2E1-DEE0-412C-A329-F12E551DB1F3}" presName="transSpace" presStyleCnt="0"/>
      <dgm:spPr/>
    </dgm:pt>
    <dgm:pt modelId="{4A651851-081A-4E26-A933-A23460409604}" type="pres">
      <dgm:prSet presAssocID="{1384BB45-C8E4-4F26-8AA2-ACCE720FE248}" presName="posSpace" presStyleCnt="0"/>
      <dgm:spPr/>
    </dgm:pt>
    <dgm:pt modelId="{866D76D2-30E6-4C3D-91EB-94A5D1837F5E}" type="pres">
      <dgm:prSet presAssocID="{1384BB45-C8E4-4F26-8AA2-ACCE720FE248}" presName="vertFlow" presStyleCnt="0"/>
      <dgm:spPr/>
    </dgm:pt>
    <dgm:pt modelId="{AB4A42AE-5056-4D76-9B25-076CFDC064C7}" type="pres">
      <dgm:prSet presAssocID="{1384BB45-C8E4-4F26-8AA2-ACCE720FE248}" presName="topSpace" presStyleCnt="0"/>
      <dgm:spPr/>
    </dgm:pt>
    <dgm:pt modelId="{6CB49B6F-5328-4B78-9BCC-4C55265E841C}" type="pres">
      <dgm:prSet presAssocID="{1384BB45-C8E4-4F26-8AA2-ACCE720FE248}" presName="firstComp" presStyleCnt="0"/>
      <dgm:spPr/>
    </dgm:pt>
    <dgm:pt modelId="{18B70C20-F5F5-4E26-9AFC-9F57102B3233}" type="pres">
      <dgm:prSet presAssocID="{1384BB45-C8E4-4F26-8AA2-ACCE720FE248}" presName="firstChild" presStyleLbl="bgAccFollowNode1" presStyleIdx="2" presStyleCnt="4" custScaleX="137116" custScaleY="50022"/>
      <dgm:spPr/>
    </dgm:pt>
    <dgm:pt modelId="{88188C9F-142E-4DD6-B109-676160C87854}" type="pres">
      <dgm:prSet presAssocID="{1384BB45-C8E4-4F26-8AA2-ACCE720FE248}" presName="firstChildTx" presStyleLbl="bgAccFollowNode1" presStyleIdx="2" presStyleCnt="4">
        <dgm:presLayoutVars>
          <dgm:bulletEnabled val="1"/>
        </dgm:presLayoutVars>
      </dgm:prSet>
      <dgm:spPr/>
    </dgm:pt>
    <dgm:pt modelId="{CC11680E-7F6F-4E64-901F-132EB09E2CD6}" type="pres">
      <dgm:prSet presAssocID="{00CDAF22-5FFF-4404-9F81-6981EADB9A1C}" presName="comp" presStyleCnt="0"/>
      <dgm:spPr/>
    </dgm:pt>
    <dgm:pt modelId="{A1D8D938-95BC-4486-AA64-34F5DD2EF862}" type="pres">
      <dgm:prSet presAssocID="{00CDAF22-5FFF-4404-9F81-6981EADB9A1C}" presName="child" presStyleLbl="bgAccFollowNode1" presStyleIdx="3" presStyleCnt="4" custScaleY="163923"/>
      <dgm:spPr/>
    </dgm:pt>
    <dgm:pt modelId="{A5DDEDD5-78BB-4092-96B1-38FC1304814A}" type="pres">
      <dgm:prSet presAssocID="{00CDAF22-5FFF-4404-9F81-6981EADB9A1C}" presName="childTx" presStyleLbl="bgAccFollowNode1" presStyleIdx="3" presStyleCnt="4">
        <dgm:presLayoutVars>
          <dgm:bulletEnabled val="1"/>
        </dgm:presLayoutVars>
      </dgm:prSet>
      <dgm:spPr/>
    </dgm:pt>
    <dgm:pt modelId="{D03B050C-AE1C-4D00-B1A4-575953D77966}" type="pres">
      <dgm:prSet presAssocID="{1384BB45-C8E4-4F26-8AA2-ACCE720FE248}" presName="negSpace" presStyleCnt="0"/>
      <dgm:spPr/>
    </dgm:pt>
    <dgm:pt modelId="{AC91F9EA-0923-4D96-8FA2-A01482CD1A99}" type="pres">
      <dgm:prSet presAssocID="{1384BB45-C8E4-4F26-8AA2-ACCE720FE248}" presName="circle" presStyleLbl="node1" presStyleIdx="1" presStyleCnt="2" custScaleX="37554" custScaleY="35599" custLinFactNeighborX="-21347" custLinFactNeighborY="47848"/>
      <dgm:spPr/>
    </dgm:pt>
  </dgm:ptLst>
  <dgm:cxnLst>
    <dgm:cxn modelId="{B2B62507-7FB2-4C3A-959A-9846E87E51B3}" type="presOf" srcId="{A2E173DA-5BCB-4E1C-9FA5-EA9F8A227B11}" destId="{C6BA6A3C-DE43-4B1F-958E-2549CFE337F3}" srcOrd="0" destOrd="0" presId="urn:microsoft.com/office/officeart/2005/8/layout/hList9"/>
    <dgm:cxn modelId="{CD06DE1D-ACFF-45BB-9F90-99A3217BBC70}" srcId="{1384BB45-C8E4-4F26-8AA2-ACCE720FE248}" destId="{E2050244-6AE9-4338-9FC2-D311D126D0FF}" srcOrd="0" destOrd="0" parTransId="{95322495-0FA6-4FC4-BAC1-4D940BCA38AD}" sibTransId="{F678B0AA-8A0D-4280-BBA3-EC3A71CE8A0C}"/>
    <dgm:cxn modelId="{D7D9F81E-4367-406E-84D1-ACCBD5BEBB39}" srcId="{A2E173DA-5BCB-4E1C-9FA5-EA9F8A227B11}" destId="{1384BB45-C8E4-4F26-8AA2-ACCE720FE248}" srcOrd="1" destOrd="0" parTransId="{27993D38-FAC6-4849-8D95-82D81539AD65}" sibTransId="{A0861D1A-8E13-49AB-A6D9-CF1C044DD3D8}"/>
    <dgm:cxn modelId="{195D424F-702D-47D6-9B43-EA31FE80C6D7}" type="presOf" srcId="{E2050244-6AE9-4338-9FC2-D311D126D0FF}" destId="{18B70C20-F5F5-4E26-9AFC-9F57102B3233}" srcOrd="0" destOrd="0" presId="urn:microsoft.com/office/officeart/2005/8/layout/hList9"/>
    <dgm:cxn modelId="{EFD63653-5AA0-436E-8155-56F89212DEBC}" type="presOf" srcId="{1384BB45-C8E4-4F26-8AA2-ACCE720FE248}" destId="{AC91F9EA-0923-4D96-8FA2-A01482CD1A99}" srcOrd="0" destOrd="0" presId="urn:microsoft.com/office/officeart/2005/8/layout/hList9"/>
    <dgm:cxn modelId="{6148C779-EC9C-4BD0-81B4-30513F631B56}" type="presOf" srcId="{E2050244-6AE9-4338-9FC2-D311D126D0FF}" destId="{88188C9F-142E-4DD6-B109-676160C87854}" srcOrd="1" destOrd="0" presId="urn:microsoft.com/office/officeart/2005/8/layout/hList9"/>
    <dgm:cxn modelId="{8565AB8B-F5F5-4770-BBC7-7894845A4FC5}" type="presOf" srcId="{42F83936-35AC-474C-874F-3BB522786FDB}" destId="{2DC117A1-7A75-4C3C-B773-6B2EAF2822F8}" srcOrd="0" destOrd="0" presId="urn:microsoft.com/office/officeart/2005/8/layout/hList9"/>
    <dgm:cxn modelId="{B9BE6E8E-395F-490E-8FF1-7AE27CA44C24}" type="presOf" srcId="{B80B46B7-3966-43D6-AE41-D3F44EC89795}" destId="{F2C7B457-36BE-4129-A2B2-F89D9BF7AED4}" srcOrd="1" destOrd="0" presId="urn:microsoft.com/office/officeart/2005/8/layout/hList9"/>
    <dgm:cxn modelId="{16198390-8E85-457F-B604-9C1E41000F6D}" type="presOf" srcId="{F5CE6747-27EB-407E-ADFE-E6C102EA40BE}" destId="{99A82EA1-AF38-43FF-AC36-D9FF36A7B246}" srcOrd="1" destOrd="0" presId="urn:microsoft.com/office/officeart/2005/8/layout/hList9"/>
    <dgm:cxn modelId="{EFD4B991-F1DD-425F-8716-C3EBC6C71381}" srcId="{42F83936-35AC-474C-874F-3BB522786FDB}" destId="{F5CE6747-27EB-407E-ADFE-E6C102EA40BE}" srcOrd="1" destOrd="0" parTransId="{A1685FEE-6F36-40ED-8B52-5AA470520829}" sibTransId="{EDB157DF-95F3-4FC2-8F45-E2569598C006}"/>
    <dgm:cxn modelId="{BC14B997-F1E1-46ED-A527-6C1828628A56}" type="presOf" srcId="{F5CE6747-27EB-407E-ADFE-E6C102EA40BE}" destId="{546389E8-3503-4A8F-99E9-B43D7DF1215A}" srcOrd="0" destOrd="0" presId="urn:microsoft.com/office/officeart/2005/8/layout/hList9"/>
    <dgm:cxn modelId="{E6A8A4A6-41D8-4349-BBE9-9918341651C9}" srcId="{42F83936-35AC-474C-874F-3BB522786FDB}" destId="{B80B46B7-3966-43D6-AE41-D3F44EC89795}" srcOrd="0" destOrd="0" parTransId="{55DCCCCD-D08F-42F1-B233-6DFDE1B5EDB5}" sibTransId="{1D808DCB-8C86-4719-B39F-63B21759AEA5}"/>
    <dgm:cxn modelId="{8F2162B2-B4DF-4B04-BAF3-22D7C4B6CFD3}" srcId="{A2E173DA-5BCB-4E1C-9FA5-EA9F8A227B11}" destId="{42F83936-35AC-474C-874F-3BB522786FDB}" srcOrd="0" destOrd="0" parTransId="{12C613BC-2187-4ADC-BDCA-995344E34BC0}" sibTransId="{5468C2E1-DEE0-412C-A329-F12E551DB1F3}"/>
    <dgm:cxn modelId="{C42FF6B6-E7F3-4B92-A7D2-252697A45F66}" type="presOf" srcId="{00CDAF22-5FFF-4404-9F81-6981EADB9A1C}" destId="{A5DDEDD5-78BB-4092-96B1-38FC1304814A}" srcOrd="1" destOrd="0" presId="urn:microsoft.com/office/officeart/2005/8/layout/hList9"/>
    <dgm:cxn modelId="{F8FFA0CA-68F5-4932-8E2B-21012E43327B}" type="presOf" srcId="{00CDAF22-5FFF-4404-9F81-6981EADB9A1C}" destId="{A1D8D938-95BC-4486-AA64-34F5DD2EF862}" srcOrd="0" destOrd="0" presId="urn:microsoft.com/office/officeart/2005/8/layout/hList9"/>
    <dgm:cxn modelId="{050ED8DF-63D8-4797-95D4-04A0AC4DB9A6}" type="presOf" srcId="{B80B46B7-3966-43D6-AE41-D3F44EC89795}" destId="{77851F5D-7710-49AD-8A42-9B453184D0BC}" srcOrd="0" destOrd="0" presId="urn:microsoft.com/office/officeart/2005/8/layout/hList9"/>
    <dgm:cxn modelId="{F88887E0-C8A2-4765-8CFA-8A4CFCB603CD}" srcId="{1384BB45-C8E4-4F26-8AA2-ACCE720FE248}" destId="{00CDAF22-5FFF-4404-9F81-6981EADB9A1C}" srcOrd="1" destOrd="0" parTransId="{9CE12A8A-DD0D-43FD-B35C-5F0652DF87E0}" sibTransId="{6BD5555F-CA3F-45FD-AF56-0F47FC6BFE88}"/>
    <dgm:cxn modelId="{FEC48223-ADC3-430A-84B2-0225BBEB99B1}" type="presParOf" srcId="{C6BA6A3C-DE43-4B1F-958E-2549CFE337F3}" destId="{B5222FFA-53C6-4403-8264-0C033D37ED07}" srcOrd="0" destOrd="0" presId="urn:microsoft.com/office/officeart/2005/8/layout/hList9"/>
    <dgm:cxn modelId="{3E4AC1CD-5C3A-4845-A692-4306A4874DBB}" type="presParOf" srcId="{C6BA6A3C-DE43-4B1F-958E-2549CFE337F3}" destId="{301DBF8B-6BA6-4317-89A6-08BD70A0A9B3}" srcOrd="1" destOrd="0" presId="urn:microsoft.com/office/officeart/2005/8/layout/hList9"/>
    <dgm:cxn modelId="{54D4EED6-9DC6-4B58-A5A0-F50FC377E70E}" type="presParOf" srcId="{301DBF8B-6BA6-4317-89A6-08BD70A0A9B3}" destId="{953CCFE0-DFD6-48C7-8359-EE86AE81D4B0}" srcOrd="0" destOrd="0" presId="urn:microsoft.com/office/officeart/2005/8/layout/hList9"/>
    <dgm:cxn modelId="{9252A0F0-3229-4C2B-8088-CC6DFFBC416F}" type="presParOf" srcId="{301DBF8B-6BA6-4317-89A6-08BD70A0A9B3}" destId="{D9D20F38-1ECE-401D-B3E7-E350F721427E}" srcOrd="1" destOrd="0" presId="urn:microsoft.com/office/officeart/2005/8/layout/hList9"/>
    <dgm:cxn modelId="{6A3927BC-EDD0-417C-94EA-D866F2D6A526}" type="presParOf" srcId="{D9D20F38-1ECE-401D-B3E7-E350F721427E}" destId="{77851F5D-7710-49AD-8A42-9B453184D0BC}" srcOrd="0" destOrd="0" presId="urn:microsoft.com/office/officeart/2005/8/layout/hList9"/>
    <dgm:cxn modelId="{B53289EE-4437-4865-A2F8-E5999760B987}" type="presParOf" srcId="{D9D20F38-1ECE-401D-B3E7-E350F721427E}" destId="{F2C7B457-36BE-4129-A2B2-F89D9BF7AED4}" srcOrd="1" destOrd="0" presId="urn:microsoft.com/office/officeart/2005/8/layout/hList9"/>
    <dgm:cxn modelId="{C0BF670A-BA0C-4142-B9C2-F251267A0470}" type="presParOf" srcId="{301DBF8B-6BA6-4317-89A6-08BD70A0A9B3}" destId="{4EA53124-620C-4FE6-BB81-2F6E4A9F54AC}" srcOrd="2" destOrd="0" presId="urn:microsoft.com/office/officeart/2005/8/layout/hList9"/>
    <dgm:cxn modelId="{226ADD58-3255-45B2-8D9B-48BE1F9FBDD9}" type="presParOf" srcId="{4EA53124-620C-4FE6-BB81-2F6E4A9F54AC}" destId="{546389E8-3503-4A8F-99E9-B43D7DF1215A}" srcOrd="0" destOrd="0" presId="urn:microsoft.com/office/officeart/2005/8/layout/hList9"/>
    <dgm:cxn modelId="{352DA657-E77C-4D35-9A76-873DEFD587C9}" type="presParOf" srcId="{4EA53124-620C-4FE6-BB81-2F6E4A9F54AC}" destId="{99A82EA1-AF38-43FF-AC36-D9FF36A7B246}" srcOrd="1" destOrd="0" presId="urn:microsoft.com/office/officeart/2005/8/layout/hList9"/>
    <dgm:cxn modelId="{CDBF33DA-B049-4397-9767-6212BC5BDCF0}" type="presParOf" srcId="{C6BA6A3C-DE43-4B1F-958E-2549CFE337F3}" destId="{7A908136-4EAE-4C12-AF5D-A7F04A4D8345}" srcOrd="2" destOrd="0" presId="urn:microsoft.com/office/officeart/2005/8/layout/hList9"/>
    <dgm:cxn modelId="{99113E86-1161-4A73-930C-A4FD4A70CAB1}" type="presParOf" srcId="{C6BA6A3C-DE43-4B1F-958E-2549CFE337F3}" destId="{2DC117A1-7A75-4C3C-B773-6B2EAF2822F8}" srcOrd="3" destOrd="0" presId="urn:microsoft.com/office/officeart/2005/8/layout/hList9"/>
    <dgm:cxn modelId="{B9A99285-301E-440E-8AF5-2DA46A86B4C2}" type="presParOf" srcId="{C6BA6A3C-DE43-4B1F-958E-2549CFE337F3}" destId="{39E34971-72D3-467D-BB0B-46AD6EE3C5E4}" srcOrd="4" destOrd="0" presId="urn:microsoft.com/office/officeart/2005/8/layout/hList9"/>
    <dgm:cxn modelId="{7881BF06-1A53-4EAD-8DD6-9B7604FF25EE}" type="presParOf" srcId="{C6BA6A3C-DE43-4B1F-958E-2549CFE337F3}" destId="{4A651851-081A-4E26-A933-A23460409604}" srcOrd="5" destOrd="0" presId="urn:microsoft.com/office/officeart/2005/8/layout/hList9"/>
    <dgm:cxn modelId="{E7158142-1235-4746-A2A7-21D45E2189D9}" type="presParOf" srcId="{C6BA6A3C-DE43-4B1F-958E-2549CFE337F3}" destId="{866D76D2-30E6-4C3D-91EB-94A5D1837F5E}" srcOrd="6" destOrd="0" presId="urn:microsoft.com/office/officeart/2005/8/layout/hList9"/>
    <dgm:cxn modelId="{6340FDC4-8B82-4AE2-BAA1-C4945219227F}" type="presParOf" srcId="{866D76D2-30E6-4C3D-91EB-94A5D1837F5E}" destId="{AB4A42AE-5056-4D76-9B25-076CFDC064C7}" srcOrd="0" destOrd="0" presId="urn:microsoft.com/office/officeart/2005/8/layout/hList9"/>
    <dgm:cxn modelId="{92992B81-0B65-4973-8715-0636843B1CBC}" type="presParOf" srcId="{866D76D2-30E6-4C3D-91EB-94A5D1837F5E}" destId="{6CB49B6F-5328-4B78-9BCC-4C55265E841C}" srcOrd="1" destOrd="0" presId="urn:microsoft.com/office/officeart/2005/8/layout/hList9"/>
    <dgm:cxn modelId="{304C3BBD-8B08-4AB4-A9F9-9C3CD87BE0A2}" type="presParOf" srcId="{6CB49B6F-5328-4B78-9BCC-4C55265E841C}" destId="{18B70C20-F5F5-4E26-9AFC-9F57102B3233}" srcOrd="0" destOrd="0" presId="urn:microsoft.com/office/officeart/2005/8/layout/hList9"/>
    <dgm:cxn modelId="{13379061-7332-4AEF-BBDA-0D32B006265A}" type="presParOf" srcId="{6CB49B6F-5328-4B78-9BCC-4C55265E841C}" destId="{88188C9F-142E-4DD6-B109-676160C87854}" srcOrd="1" destOrd="0" presId="urn:microsoft.com/office/officeart/2005/8/layout/hList9"/>
    <dgm:cxn modelId="{03CF9A51-2672-4A64-8786-F7DD2F5C2387}" type="presParOf" srcId="{866D76D2-30E6-4C3D-91EB-94A5D1837F5E}" destId="{CC11680E-7F6F-4E64-901F-132EB09E2CD6}" srcOrd="2" destOrd="0" presId="urn:microsoft.com/office/officeart/2005/8/layout/hList9"/>
    <dgm:cxn modelId="{1F0CBA4A-9810-4E93-83DC-17EF1C25476D}" type="presParOf" srcId="{CC11680E-7F6F-4E64-901F-132EB09E2CD6}" destId="{A1D8D938-95BC-4486-AA64-34F5DD2EF862}" srcOrd="0" destOrd="0" presId="urn:microsoft.com/office/officeart/2005/8/layout/hList9"/>
    <dgm:cxn modelId="{B03FFBE1-AC24-4BDB-87DF-315910EBEC05}" type="presParOf" srcId="{CC11680E-7F6F-4E64-901F-132EB09E2CD6}" destId="{A5DDEDD5-78BB-4092-96B1-38FC1304814A}" srcOrd="1" destOrd="0" presId="urn:microsoft.com/office/officeart/2005/8/layout/hList9"/>
    <dgm:cxn modelId="{65C2DBBA-5D96-4B69-B706-73FBFD941795}" type="presParOf" srcId="{C6BA6A3C-DE43-4B1F-958E-2549CFE337F3}" destId="{D03B050C-AE1C-4D00-B1A4-575953D77966}" srcOrd="7" destOrd="0" presId="urn:microsoft.com/office/officeart/2005/8/layout/hList9"/>
    <dgm:cxn modelId="{A52A18E2-7FBC-4520-9474-19130C7C1CFB}" type="presParOf" srcId="{C6BA6A3C-DE43-4B1F-958E-2549CFE337F3}" destId="{AC91F9EA-0923-4D96-8FA2-A01482CD1A99}"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51F5D-7710-49AD-8A42-9B453184D0BC}">
      <dsp:nvSpPr>
        <dsp:cNvPr id="0" name=""/>
        <dsp:cNvSpPr/>
      </dsp:nvSpPr>
      <dsp:spPr>
        <a:xfrm>
          <a:off x="0" y="761598"/>
          <a:ext cx="5161312" cy="933428"/>
        </a:xfrm>
        <a:prstGeom prst="rect">
          <a:avLst/>
        </a:prstGeom>
        <a:solidFill>
          <a:schemeClr val="accent6">
            <a:lumMod val="40000"/>
            <a:lumOff val="60000"/>
            <a:alpha val="9000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l" defTabSz="1066800">
            <a:lnSpc>
              <a:spcPct val="90000"/>
            </a:lnSpc>
            <a:spcBef>
              <a:spcPct val="0"/>
            </a:spcBef>
            <a:spcAft>
              <a:spcPct val="35000"/>
            </a:spcAft>
            <a:buNone/>
          </a:pPr>
          <a:r>
            <a:rPr lang="en-IN" sz="2400" b="1" i="0" kern="1200" dirty="0">
              <a:latin typeface="Arial Rounded MT Bold" panose="020F0704030504030204" pitchFamily="34" charset="0"/>
            </a:rPr>
            <a:t>Quantitative Information:</a:t>
          </a:r>
          <a:endParaRPr lang="en-IN" sz="2400" kern="1200" dirty="0">
            <a:latin typeface="Arial Rounded MT Bold" panose="020F0704030504030204" pitchFamily="34" charset="0"/>
          </a:endParaRPr>
        </a:p>
      </dsp:txBody>
      <dsp:txXfrm>
        <a:off x="825810" y="761598"/>
        <a:ext cx="4335502" cy="933428"/>
      </dsp:txXfrm>
    </dsp:sp>
    <dsp:sp modelId="{546389E8-3503-4A8F-99E9-B43D7DF1215A}">
      <dsp:nvSpPr>
        <dsp:cNvPr id="0" name=""/>
        <dsp:cNvSpPr/>
      </dsp:nvSpPr>
      <dsp:spPr>
        <a:xfrm>
          <a:off x="688461" y="1697981"/>
          <a:ext cx="3745455" cy="2834385"/>
        </a:xfrm>
        <a:prstGeom prst="rect">
          <a:avLst/>
        </a:prstGeom>
        <a:solidFill>
          <a:schemeClr val="accent2">
            <a:tint val="40000"/>
            <a:alpha val="90000"/>
            <a:hueOff val="-11941"/>
            <a:satOff val="-18222"/>
            <a:lumOff val="-1882"/>
            <a:alphaOff val="0"/>
          </a:schemeClr>
        </a:solidFill>
        <a:ln w="34925" cap="flat" cmpd="sng" algn="in">
          <a:solidFill>
            <a:schemeClr val="accent2">
              <a:tint val="40000"/>
              <a:alpha val="90000"/>
              <a:hueOff val="-11941"/>
              <a:satOff val="-18222"/>
              <a:lumOff val="-18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20904" rIns="120904" bIns="120904" numCol="1" spcCol="1270" anchor="t" anchorCtr="0">
          <a:noAutofit/>
        </a:bodyPr>
        <a:lstStyle/>
        <a:p>
          <a:pPr marL="0" lvl="0" indent="0" algn="just" defTabSz="755650">
            <a:lnSpc>
              <a:spcPct val="90000"/>
            </a:lnSpc>
            <a:spcBef>
              <a:spcPct val="0"/>
            </a:spcBef>
            <a:spcAft>
              <a:spcPct val="35000"/>
            </a:spcAft>
            <a:buFont typeface="Arial" panose="020B0604020202020204" pitchFamily="34" charset="0"/>
            <a:buNone/>
          </a:pPr>
          <a:r>
            <a:rPr lang="en-IN" sz="1700" b="0" i="0" kern="1200" dirty="0">
              <a:latin typeface="Arial Rounded MT Bold" panose="020F0704030504030204" pitchFamily="34" charset="0"/>
            </a:rPr>
            <a:t>Numerical, measurable data.</a:t>
          </a:r>
        </a:p>
        <a:p>
          <a:pPr marL="0" lvl="0" indent="0" defTabSz="755650">
            <a:lnSpc>
              <a:spcPct val="90000"/>
            </a:lnSpc>
            <a:spcBef>
              <a:spcPct val="0"/>
            </a:spcBef>
            <a:spcAft>
              <a:spcPct val="35000"/>
            </a:spcAft>
            <a:buNone/>
          </a:pPr>
          <a:endParaRPr lang="en-IN" sz="1700" b="0" i="0" kern="1200" dirty="0">
            <a:latin typeface="Arial Rounded MT Bold" panose="020F0704030504030204" pitchFamily="34" charset="0"/>
          </a:endParaRPr>
        </a:p>
        <a:p>
          <a:pPr marL="0" lvl="0" indent="0" algn="l" defTabSz="755650">
            <a:lnSpc>
              <a:spcPct val="90000"/>
            </a:lnSpc>
            <a:spcBef>
              <a:spcPct val="0"/>
            </a:spcBef>
            <a:spcAft>
              <a:spcPct val="35000"/>
            </a:spcAft>
            <a:buNone/>
          </a:pPr>
          <a:r>
            <a:rPr lang="en-IN" sz="1700" b="0" i="0" kern="1200" dirty="0">
              <a:latin typeface="Arial Rounded MT Bold" panose="020F0704030504030204" pitchFamily="34" charset="0"/>
            </a:rPr>
            <a:t>Focus: Performance metrics, statistics.</a:t>
          </a:r>
        </a:p>
        <a:p>
          <a:pPr marL="0" lvl="0" indent="0" defTabSz="755650">
            <a:lnSpc>
              <a:spcPct val="90000"/>
            </a:lnSpc>
            <a:spcBef>
              <a:spcPct val="0"/>
            </a:spcBef>
            <a:spcAft>
              <a:spcPct val="35000"/>
            </a:spcAft>
            <a:buNone/>
          </a:pPr>
          <a:endParaRPr lang="en-IN" sz="1700" b="0" i="0" kern="1200" dirty="0">
            <a:latin typeface="Arial Rounded MT Bold" panose="020F0704030504030204" pitchFamily="34" charset="0"/>
          </a:endParaRPr>
        </a:p>
        <a:p>
          <a:pPr marL="0" lvl="0" indent="0" defTabSz="755650">
            <a:lnSpc>
              <a:spcPct val="90000"/>
            </a:lnSpc>
            <a:spcBef>
              <a:spcPct val="0"/>
            </a:spcBef>
            <a:spcAft>
              <a:spcPct val="35000"/>
            </a:spcAft>
            <a:buNone/>
          </a:pPr>
          <a:r>
            <a:rPr lang="en-US" sz="1700" b="0" i="0" kern="1200" dirty="0">
              <a:highlight>
                <a:srgbClr val="FFFF00"/>
              </a:highlight>
              <a:latin typeface="Arial Rounded MT Bold" panose="020F0704030504030204" pitchFamily="34" charset="0"/>
            </a:rPr>
            <a:t>Examples: </a:t>
          </a:r>
          <a:r>
            <a:rPr lang="en-US" sz="1700" b="0" i="0" kern="1200" dirty="0">
              <a:latin typeface="Arial Rounded MT Bold" panose="020F0704030504030204" pitchFamily="34" charset="0"/>
            </a:rPr>
            <a:t>Minterm selectivity, access frequency.</a:t>
          </a:r>
          <a:endParaRPr lang="en-IN" sz="1700" kern="1200" dirty="0">
            <a:latin typeface="Arial Rounded MT Bold" panose="020F0704030504030204" pitchFamily="34" charset="0"/>
          </a:endParaRPr>
        </a:p>
      </dsp:txBody>
      <dsp:txXfrm>
        <a:off x="1287734" y="1697981"/>
        <a:ext cx="3146182" cy="2834385"/>
      </dsp:txXfrm>
    </dsp:sp>
    <dsp:sp modelId="{2DC117A1-7A75-4C3C-B773-6B2EAF2822F8}">
      <dsp:nvSpPr>
        <dsp:cNvPr id="0" name=""/>
        <dsp:cNvSpPr/>
      </dsp:nvSpPr>
      <dsp:spPr>
        <a:xfrm>
          <a:off x="92983" y="913951"/>
          <a:ext cx="650271" cy="621642"/>
        </a:xfrm>
        <a:prstGeom prst="ellipse">
          <a:avLst/>
        </a:prstGeom>
        <a:solidFill>
          <a:srgbClr val="92D05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en-US" sz="3300" kern="1200" dirty="0"/>
            <a:t>1</a:t>
          </a:r>
          <a:endParaRPr lang="en-IN" sz="3300" kern="1200" dirty="0"/>
        </a:p>
      </dsp:txBody>
      <dsp:txXfrm>
        <a:off x="188213" y="1004988"/>
        <a:ext cx="459811" cy="439568"/>
      </dsp:txXfrm>
    </dsp:sp>
    <dsp:sp modelId="{18B70C20-F5F5-4E26-9AFC-9F57102B3233}">
      <dsp:nvSpPr>
        <dsp:cNvPr id="0" name=""/>
        <dsp:cNvSpPr/>
      </dsp:nvSpPr>
      <dsp:spPr>
        <a:xfrm>
          <a:off x="5863917" y="761598"/>
          <a:ext cx="5110052" cy="906851"/>
        </a:xfrm>
        <a:prstGeom prst="rect">
          <a:avLst/>
        </a:prstGeom>
        <a:solidFill>
          <a:schemeClr val="accent6">
            <a:lumMod val="40000"/>
            <a:lumOff val="60000"/>
            <a:alpha val="90000"/>
          </a:schemeClr>
        </a:solidFill>
        <a:ln w="34925" cap="flat" cmpd="sng" algn="in">
          <a:solidFill>
            <a:schemeClr val="accent2">
              <a:tint val="40000"/>
              <a:alpha val="90000"/>
              <a:hueOff val="-23882"/>
              <a:satOff val="-36445"/>
              <a:lumOff val="-37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l" defTabSz="1066800">
            <a:lnSpc>
              <a:spcPct val="90000"/>
            </a:lnSpc>
            <a:spcBef>
              <a:spcPct val="0"/>
            </a:spcBef>
            <a:spcAft>
              <a:spcPct val="35000"/>
            </a:spcAft>
            <a:buNone/>
          </a:pPr>
          <a:r>
            <a:rPr lang="en-IN" sz="2400" b="1" i="0" kern="1200" dirty="0">
              <a:latin typeface="Arial Rounded MT Bold" panose="020F0704030504030204" pitchFamily="34" charset="0"/>
            </a:rPr>
            <a:t>Qualitative Information:</a:t>
          </a:r>
          <a:endParaRPr lang="en-IN" sz="2400" kern="1200" dirty="0">
            <a:latin typeface="Arial Rounded MT Bold" panose="020F0704030504030204" pitchFamily="34" charset="0"/>
          </a:endParaRPr>
        </a:p>
      </dsp:txBody>
      <dsp:txXfrm>
        <a:off x="6681526" y="761598"/>
        <a:ext cx="4292444" cy="906851"/>
      </dsp:txXfrm>
    </dsp:sp>
    <dsp:sp modelId="{A1D8D938-95BC-4486-AA64-34F5DD2EF862}">
      <dsp:nvSpPr>
        <dsp:cNvPr id="0" name=""/>
        <dsp:cNvSpPr/>
      </dsp:nvSpPr>
      <dsp:spPr>
        <a:xfrm>
          <a:off x="6555539" y="1668449"/>
          <a:ext cx="3726810" cy="2971767"/>
        </a:xfrm>
        <a:prstGeom prst="rect">
          <a:avLst/>
        </a:prstGeom>
        <a:solidFill>
          <a:schemeClr val="bg2">
            <a:lumMod val="10000"/>
            <a:lumOff val="90000"/>
            <a:alpha val="90000"/>
          </a:schemeClr>
        </a:solidFill>
        <a:ln w="34925" cap="flat" cmpd="sng" algn="in">
          <a:solidFill>
            <a:schemeClr val="accent2">
              <a:tint val="40000"/>
              <a:alpha val="90000"/>
              <a:hueOff val="-35823"/>
              <a:satOff val="-54667"/>
              <a:lumOff val="-56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t" anchorCtr="0">
          <a:noAutofit/>
        </a:bodyPr>
        <a:lstStyle/>
        <a:p>
          <a:pPr marL="0" lvl="0" indent="0" algn="just" defTabSz="711200">
            <a:lnSpc>
              <a:spcPct val="90000"/>
            </a:lnSpc>
            <a:spcBef>
              <a:spcPct val="0"/>
            </a:spcBef>
            <a:spcAft>
              <a:spcPct val="35000"/>
            </a:spcAft>
            <a:buFont typeface="Arial" panose="020B0604020202020204" pitchFamily="34" charset="0"/>
            <a:buNone/>
          </a:pPr>
          <a:r>
            <a:rPr lang="en-IN" sz="1600" b="0" i="0" kern="1200" dirty="0">
              <a:latin typeface="Arial Rounded MT Bold" panose="020F0704030504030204" pitchFamily="34" charset="0"/>
            </a:rPr>
            <a:t>Descriptive, conceptual data.</a:t>
          </a:r>
        </a:p>
        <a:p>
          <a:pPr marL="0" lvl="0" indent="0" defTabSz="711200">
            <a:lnSpc>
              <a:spcPct val="90000"/>
            </a:lnSpc>
            <a:spcBef>
              <a:spcPct val="0"/>
            </a:spcBef>
            <a:spcAft>
              <a:spcPct val="35000"/>
            </a:spcAft>
            <a:buNone/>
          </a:pPr>
          <a:endParaRPr lang="en-IN" sz="1600" b="0" i="0" kern="1200" dirty="0">
            <a:latin typeface="Arial Rounded MT Bold" panose="020F0704030504030204" pitchFamily="34" charset="0"/>
          </a:endParaRPr>
        </a:p>
        <a:p>
          <a:pPr marL="0" lvl="0" indent="0" defTabSz="711200">
            <a:lnSpc>
              <a:spcPct val="90000"/>
            </a:lnSpc>
            <a:spcBef>
              <a:spcPct val="0"/>
            </a:spcBef>
            <a:spcAft>
              <a:spcPct val="35000"/>
            </a:spcAft>
            <a:buNone/>
          </a:pPr>
          <a:r>
            <a:rPr lang="en-IN" sz="1600" b="0" i="0" kern="1200" dirty="0">
              <a:latin typeface="Arial Rounded MT Bold" panose="020F0704030504030204" pitchFamily="34" charset="0"/>
            </a:rPr>
            <a:t>Focus: Design principles, trade-offs.</a:t>
          </a:r>
        </a:p>
        <a:p>
          <a:pPr marL="0" lvl="0" indent="0" defTabSz="711200">
            <a:lnSpc>
              <a:spcPct val="90000"/>
            </a:lnSpc>
            <a:spcBef>
              <a:spcPct val="0"/>
            </a:spcBef>
            <a:spcAft>
              <a:spcPct val="35000"/>
            </a:spcAft>
            <a:buNone/>
          </a:pPr>
          <a:endParaRPr lang="en-IN" sz="1600" b="0" i="0" kern="1200" dirty="0">
            <a:latin typeface="Arial Rounded MT Bold" panose="020F0704030504030204" pitchFamily="34" charset="0"/>
          </a:endParaRPr>
        </a:p>
        <a:p>
          <a:pPr marL="0" lvl="0" indent="0" defTabSz="711200">
            <a:lnSpc>
              <a:spcPct val="90000"/>
            </a:lnSpc>
            <a:spcBef>
              <a:spcPct val="0"/>
            </a:spcBef>
            <a:spcAft>
              <a:spcPct val="35000"/>
            </a:spcAft>
            <a:buNone/>
          </a:pPr>
          <a:r>
            <a:rPr lang="en-IN" sz="1600" b="0" i="0" kern="1200" dirty="0">
              <a:highlight>
                <a:srgbClr val="FFFF00"/>
              </a:highlight>
              <a:latin typeface="Arial Rounded MT Bold" panose="020F0704030504030204" pitchFamily="34" charset="0"/>
            </a:rPr>
            <a:t>Examples: </a:t>
          </a:r>
          <a:r>
            <a:rPr lang="en-IN" sz="1600" b="0" i="0" kern="1200" dirty="0">
              <a:latin typeface="Arial Rounded MT Bold" panose="020F0704030504030204" pitchFamily="34" charset="0"/>
            </a:rPr>
            <a:t>Completeness, minimality.</a:t>
          </a:r>
          <a:endParaRPr lang="en-IN" sz="1600" kern="1200" dirty="0">
            <a:latin typeface="Arial Rounded MT Bold" panose="020F0704030504030204" pitchFamily="34" charset="0"/>
          </a:endParaRPr>
        </a:p>
      </dsp:txBody>
      <dsp:txXfrm>
        <a:off x="7151828" y="1668449"/>
        <a:ext cx="3130520" cy="2971767"/>
      </dsp:txXfrm>
    </dsp:sp>
    <dsp:sp modelId="{AC91F9EA-0923-4D96-8FA2-A01482CD1A99}">
      <dsp:nvSpPr>
        <dsp:cNvPr id="0" name=""/>
        <dsp:cNvSpPr/>
      </dsp:nvSpPr>
      <dsp:spPr>
        <a:xfrm>
          <a:off x="5926010" y="866694"/>
          <a:ext cx="680477" cy="645053"/>
        </a:xfrm>
        <a:prstGeom prst="ellipse">
          <a:avLst/>
        </a:prstGeom>
        <a:solidFill>
          <a:srgbClr val="92D05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en-US" sz="3300" kern="1200" dirty="0"/>
            <a:t>2</a:t>
          </a:r>
          <a:endParaRPr lang="en-IN" sz="3300" kern="1200" dirty="0"/>
        </a:p>
      </dsp:txBody>
      <dsp:txXfrm>
        <a:off x="6025664" y="961160"/>
        <a:ext cx="481169" cy="4561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51F5D-7710-49AD-8A42-9B453184D0BC}">
      <dsp:nvSpPr>
        <dsp:cNvPr id="0" name=""/>
        <dsp:cNvSpPr/>
      </dsp:nvSpPr>
      <dsp:spPr>
        <a:xfrm>
          <a:off x="0" y="759563"/>
          <a:ext cx="5167972" cy="934632"/>
        </a:xfrm>
        <a:prstGeom prst="rect">
          <a:avLst/>
        </a:prstGeom>
        <a:solidFill>
          <a:schemeClr val="accent6">
            <a:lumMod val="40000"/>
            <a:lumOff val="60000"/>
            <a:alpha val="9000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l" defTabSz="1066800">
            <a:lnSpc>
              <a:spcPct val="90000"/>
            </a:lnSpc>
            <a:spcBef>
              <a:spcPct val="0"/>
            </a:spcBef>
            <a:spcAft>
              <a:spcPct val="35000"/>
            </a:spcAft>
            <a:buNone/>
          </a:pPr>
          <a:r>
            <a:rPr lang="en-IN" sz="2400" b="1" i="0" kern="1200" dirty="0">
              <a:latin typeface="Arial Rounded MT Bold" panose="020F0704030504030204" pitchFamily="34" charset="0"/>
            </a:rPr>
            <a:t>Quantitative Analysis:</a:t>
          </a:r>
          <a:endParaRPr lang="en-IN" sz="2400" kern="1200" dirty="0">
            <a:latin typeface="Arial Rounded MT Bold" panose="020F0704030504030204" pitchFamily="34" charset="0"/>
          </a:endParaRPr>
        </a:p>
      </dsp:txBody>
      <dsp:txXfrm>
        <a:off x="826875" y="759563"/>
        <a:ext cx="4341096" cy="934632"/>
      </dsp:txXfrm>
    </dsp:sp>
    <dsp:sp modelId="{546389E8-3503-4A8F-99E9-B43D7DF1215A}">
      <dsp:nvSpPr>
        <dsp:cNvPr id="0" name=""/>
        <dsp:cNvSpPr/>
      </dsp:nvSpPr>
      <dsp:spPr>
        <a:xfrm>
          <a:off x="687189" y="1697155"/>
          <a:ext cx="3750288" cy="2838043"/>
        </a:xfrm>
        <a:prstGeom prst="rect">
          <a:avLst/>
        </a:prstGeom>
        <a:solidFill>
          <a:schemeClr val="accent2">
            <a:tint val="40000"/>
            <a:alpha val="90000"/>
            <a:hueOff val="-11941"/>
            <a:satOff val="-18222"/>
            <a:lumOff val="-1882"/>
            <a:alphaOff val="0"/>
          </a:schemeClr>
        </a:solidFill>
        <a:ln w="34925" cap="flat" cmpd="sng" algn="in">
          <a:solidFill>
            <a:schemeClr val="accent2">
              <a:tint val="40000"/>
              <a:alpha val="90000"/>
              <a:hueOff val="-11941"/>
              <a:satOff val="-18222"/>
              <a:lumOff val="-18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t" anchorCtr="0">
          <a:noAutofit/>
        </a:bodyPr>
        <a:lstStyle/>
        <a:p>
          <a:pPr marL="0" lvl="0" indent="0" algn="just" defTabSz="711200">
            <a:lnSpc>
              <a:spcPct val="90000"/>
            </a:lnSpc>
            <a:spcBef>
              <a:spcPct val="0"/>
            </a:spcBef>
            <a:spcAft>
              <a:spcPct val="35000"/>
            </a:spcAft>
            <a:buFont typeface="Arial" panose="020B0604020202020204" pitchFamily="34" charset="0"/>
            <a:buNone/>
          </a:pPr>
          <a:r>
            <a:rPr lang="en-US" sz="1600" b="0" i="0" kern="1200" dirty="0">
              <a:latin typeface="Arial Rounded MT Bold" panose="020F0704030504030204" pitchFamily="34" charset="0"/>
            </a:rPr>
            <a:t>Use minterm selectivity to identify frequently accessed data subsets and optimize query performance.</a:t>
          </a:r>
          <a:endParaRPr lang="en-IN" sz="1600" b="0" i="0" kern="1200" dirty="0">
            <a:latin typeface="Arial Rounded MT Bold" panose="020F0704030504030204" pitchFamily="34" charset="0"/>
          </a:endParaRPr>
        </a:p>
        <a:p>
          <a:pPr marL="0" lvl="0" indent="0" defTabSz="711200">
            <a:lnSpc>
              <a:spcPct val="90000"/>
            </a:lnSpc>
            <a:spcBef>
              <a:spcPct val="0"/>
            </a:spcBef>
            <a:spcAft>
              <a:spcPct val="35000"/>
            </a:spcAft>
            <a:buNone/>
          </a:pPr>
          <a:endParaRPr lang="en-IN" sz="1600" b="0" i="0" kern="1200" dirty="0">
            <a:latin typeface="Arial Rounded MT Bold" panose="020F0704030504030204" pitchFamily="34" charset="0"/>
          </a:endParaRPr>
        </a:p>
        <a:p>
          <a:pPr marL="0" lvl="0" indent="0" defTabSz="711200">
            <a:lnSpc>
              <a:spcPct val="90000"/>
            </a:lnSpc>
            <a:spcBef>
              <a:spcPct val="0"/>
            </a:spcBef>
            <a:spcAft>
              <a:spcPct val="35000"/>
            </a:spcAft>
            <a:buNone/>
          </a:pPr>
          <a:r>
            <a:rPr lang="en-US" sz="1600" b="0" i="0" kern="1200" dirty="0">
              <a:latin typeface="Arial Rounded MT Bold" panose="020F0704030504030204" pitchFamily="34" charset="0"/>
            </a:rPr>
            <a:t>Use access frequency to allocate resources (e.g., placing high-traffic fragments on high-performance nodes).</a:t>
          </a:r>
          <a:endParaRPr lang="en-IN" sz="1600" kern="1200" dirty="0">
            <a:latin typeface="Arial Rounded MT Bold" panose="020F0704030504030204" pitchFamily="34" charset="0"/>
          </a:endParaRPr>
        </a:p>
      </dsp:txBody>
      <dsp:txXfrm>
        <a:off x="1287236" y="1697155"/>
        <a:ext cx="3150242" cy="2838043"/>
      </dsp:txXfrm>
    </dsp:sp>
    <dsp:sp modelId="{2DC117A1-7A75-4C3C-B773-6B2EAF2822F8}">
      <dsp:nvSpPr>
        <dsp:cNvPr id="0" name=""/>
        <dsp:cNvSpPr/>
      </dsp:nvSpPr>
      <dsp:spPr>
        <a:xfrm>
          <a:off x="81771" y="864722"/>
          <a:ext cx="643073" cy="630663"/>
        </a:xfrm>
        <a:prstGeom prst="ellipse">
          <a:avLst/>
        </a:prstGeom>
        <a:solidFill>
          <a:srgbClr val="92D05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US" sz="3400" kern="1200" dirty="0"/>
            <a:t>1</a:t>
          </a:r>
          <a:endParaRPr lang="en-IN" sz="3400" kern="1200" dirty="0"/>
        </a:p>
      </dsp:txBody>
      <dsp:txXfrm>
        <a:off x="175947" y="957080"/>
        <a:ext cx="454721" cy="445947"/>
      </dsp:txXfrm>
    </dsp:sp>
    <dsp:sp modelId="{18B70C20-F5F5-4E26-9AFC-9F57102B3233}">
      <dsp:nvSpPr>
        <dsp:cNvPr id="0" name=""/>
        <dsp:cNvSpPr/>
      </dsp:nvSpPr>
      <dsp:spPr>
        <a:xfrm>
          <a:off x="5861286" y="759563"/>
          <a:ext cx="5116646" cy="908021"/>
        </a:xfrm>
        <a:prstGeom prst="rect">
          <a:avLst/>
        </a:prstGeom>
        <a:solidFill>
          <a:schemeClr val="accent6">
            <a:lumMod val="40000"/>
            <a:lumOff val="60000"/>
            <a:alpha val="90000"/>
          </a:schemeClr>
        </a:solidFill>
        <a:ln w="34925" cap="flat" cmpd="sng" algn="in">
          <a:solidFill>
            <a:schemeClr val="accent2">
              <a:tint val="40000"/>
              <a:alpha val="90000"/>
              <a:hueOff val="-23882"/>
              <a:satOff val="-36445"/>
              <a:lumOff val="-37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l" defTabSz="1066800">
            <a:lnSpc>
              <a:spcPct val="90000"/>
            </a:lnSpc>
            <a:spcBef>
              <a:spcPct val="0"/>
            </a:spcBef>
            <a:spcAft>
              <a:spcPct val="35000"/>
            </a:spcAft>
            <a:buNone/>
          </a:pPr>
          <a:r>
            <a:rPr lang="en-IN" sz="2400" b="1" i="0" kern="1200" dirty="0">
              <a:latin typeface="Arial Rounded MT Bold" panose="020F0704030504030204" pitchFamily="34" charset="0"/>
            </a:rPr>
            <a:t>Qualitative Analysis:</a:t>
          </a:r>
          <a:endParaRPr lang="en-IN" sz="2400" kern="1200" dirty="0">
            <a:latin typeface="Arial Rounded MT Bold" panose="020F0704030504030204" pitchFamily="34" charset="0"/>
          </a:endParaRPr>
        </a:p>
      </dsp:txBody>
      <dsp:txXfrm>
        <a:off x="6679950" y="759563"/>
        <a:ext cx="4297983" cy="908021"/>
      </dsp:txXfrm>
    </dsp:sp>
    <dsp:sp modelId="{A1D8D938-95BC-4486-AA64-34F5DD2EF862}">
      <dsp:nvSpPr>
        <dsp:cNvPr id="0" name=""/>
        <dsp:cNvSpPr/>
      </dsp:nvSpPr>
      <dsp:spPr>
        <a:xfrm>
          <a:off x="6553800" y="1667584"/>
          <a:ext cx="3731618" cy="2975602"/>
        </a:xfrm>
        <a:prstGeom prst="rect">
          <a:avLst/>
        </a:prstGeom>
        <a:solidFill>
          <a:schemeClr val="bg2">
            <a:lumMod val="10000"/>
            <a:lumOff val="90000"/>
            <a:alpha val="90000"/>
          </a:schemeClr>
        </a:solidFill>
        <a:ln w="34925" cap="flat" cmpd="sng" algn="in">
          <a:solidFill>
            <a:schemeClr val="accent2">
              <a:tint val="40000"/>
              <a:alpha val="90000"/>
              <a:hueOff val="-35823"/>
              <a:satOff val="-54667"/>
              <a:lumOff val="-56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t" anchorCtr="0">
          <a:noAutofit/>
        </a:bodyPr>
        <a:lstStyle/>
        <a:p>
          <a:pPr marL="0" lvl="0" indent="0" algn="just" defTabSz="666750">
            <a:lnSpc>
              <a:spcPct val="90000"/>
            </a:lnSpc>
            <a:spcBef>
              <a:spcPct val="0"/>
            </a:spcBef>
            <a:spcAft>
              <a:spcPct val="35000"/>
            </a:spcAft>
            <a:buFont typeface="Arial" panose="020B0604020202020204" pitchFamily="34" charset="0"/>
            <a:buNone/>
          </a:pPr>
          <a:r>
            <a:rPr lang="en-US" sz="1500" b="0" i="0" kern="1200" dirty="0">
              <a:latin typeface="Arial Rounded MT Bold" panose="020F0704030504030204" pitchFamily="34" charset="0"/>
            </a:rPr>
            <a:t>Use completeness to ensure data integrity and compliance with business or regulatory requirements.</a:t>
          </a:r>
          <a:endParaRPr lang="en-IN" sz="1500" b="0" i="0" kern="1200" dirty="0">
            <a:latin typeface="Arial Rounded MT Bold" panose="020F0704030504030204" pitchFamily="34" charset="0"/>
          </a:endParaRPr>
        </a:p>
        <a:p>
          <a:pPr marL="0" lvl="0" indent="0" defTabSz="666750">
            <a:lnSpc>
              <a:spcPct val="90000"/>
            </a:lnSpc>
            <a:spcBef>
              <a:spcPct val="0"/>
            </a:spcBef>
            <a:spcAft>
              <a:spcPct val="35000"/>
            </a:spcAft>
            <a:buNone/>
          </a:pPr>
          <a:endParaRPr lang="en-IN" sz="1500" b="0" i="0" kern="1200" dirty="0">
            <a:latin typeface="Arial Rounded MT Bold" panose="020F0704030504030204" pitchFamily="34" charset="0"/>
          </a:endParaRPr>
        </a:p>
        <a:p>
          <a:pPr marL="0" lvl="0" indent="0" defTabSz="666750">
            <a:lnSpc>
              <a:spcPct val="90000"/>
            </a:lnSpc>
            <a:spcBef>
              <a:spcPct val="0"/>
            </a:spcBef>
            <a:spcAft>
              <a:spcPct val="35000"/>
            </a:spcAft>
            <a:buNone/>
          </a:pPr>
          <a:endParaRPr lang="en-IN" sz="1500" b="0" i="0" kern="1200" dirty="0">
            <a:latin typeface="Arial Rounded MT Bold" panose="020F0704030504030204" pitchFamily="34" charset="0"/>
          </a:endParaRPr>
        </a:p>
        <a:p>
          <a:pPr marL="0" lvl="0" indent="0" defTabSz="666750">
            <a:lnSpc>
              <a:spcPct val="90000"/>
            </a:lnSpc>
            <a:spcBef>
              <a:spcPct val="0"/>
            </a:spcBef>
            <a:spcAft>
              <a:spcPct val="35000"/>
            </a:spcAft>
            <a:buNone/>
          </a:pPr>
          <a:r>
            <a:rPr lang="en-US" sz="1500" b="0" i="0" kern="1200" dirty="0">
              <a:latin typeface="Arial Rounded MT Bold" panose="020F0704030504030204" pitchFamily="34" charset="0"/>
            </a:rPr>
            <a:t>Use minimality to design a fragmentation strategy that is efficient and scalable.</a:t>
          </a:r>
          <a:endParaRPr lang="en-IN" sz="1500" kern="1200" dirty="0">
            <a:latin typeface="Arial Rounded MT Bold" panose="020F0704030504030204" pitchFamily="34" charset="0"/>
          </a:endParaRPr>
        </a:p>
      </dsp:txBody>
      <dsp:txXfrm>
        <a:off x="7150859" y="1667584"/>
        <a:ext cx="3134559" cy="2975602"/>
      </dsp:txXfrm>
    </dsp:sp>
    <dsp:sp modelId="{AC91F9EA-0923-4D96-8FA2-A01482CD1A99}">
      <dsp:nvSpPr>
        <dsp:cNvPr id="0" name=""/>
        <dsp:cNvSpPr/>
      </dsp:nvSpPr>
      <dsp:spPr>
        <a:xfrm>
          <a:off x="5914154" y="901952"/>
          <a:ext cx="681356" cy="645885"/>
        </a:xfrm>
        <a:prstGeom prst="ellipse">
          <a:avLst/>
        </a:prstGeom>
        <a:solidFill>
          <a:srgbClr val="92D05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US" sz="3400" kern="1200" dirty="0"/>
            <a:t>2</a:t>
          </a:r>
          <a:endParaRPr lang="en-IN" sz="3400" kern="1200" dirty="0"/>
        </a:p>
      </dsp:txBody>
      <dsp:txXfrm>
        <a:off x="6013936" y="996540"/>
        <a:ext cx="481792" cy="456709"/>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3/1/2025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3/1/2025</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3/1/2025</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3/1/2025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3/1/2025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3/1/2025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3/1/2025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3/1/2025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3/1/2025</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302124-A70B-7893-E840-E2C471934B9D}"/>
              </a:ext>
            </a:extLst>
          </p:cNvPr>
          <p:cNvSpPr>
            <a:spLocks noGrp="1"/>
          </p:cNvSpPr>
          <p:nvPr>
            <p:ph type="ctrTitle"/>
          </p:nvPr>
        </p:nvSpPr>
        <p:spPr/>
        <p:txBody>
          <a:bodyPr/>
          <a:lstStyle/>
          <a:p>
            <a:endParaRPr lang="en-IN"/>
          </a:p>
        </p:txBody>
      </p:sp>
      <p:sp>
        <p:nvSpPr>
          <p:cNvPr id="7" name="Subtitle 6">
            <a:extLst>
              <a:ext uri="{FF2B5EF4-FFF2-40B4-BE49-F238E27FC236}">
                <a16:creationId xmlns:a16="http://schemas.microsoft.com/office/drawing/2014/main" id="{A372F96E-F1E0-6A4E-2B65-4DBB9BEF8529}"/>
              </a:ext>
            </a:extLst>
          </p:cNvPr>
          <p:cNvSpPr>
            <a:spLocks noGrp="1"/>
          </p:cNvSpPr>
          <p:nvPr>
            <p:ph type="subTitle" idx="1"/>
          </p:nvPr>
        </p:nvSpPr>
        <p:spPr/>
        <p:txBody>
          <a:bodyPr/>
          <a:lstStyle/>
          <a:p>
            <a:endParaRPr lang="en-IN"/>
          </a:p>
        </p:txBody>
      </p:sp>
      <p:pic>
        <p:nvPicPr>
          <p:cNvPr id="8" name="Picture 7" descr="extreme close up of line chart graphic">
            <a:extLst>
              <a:ext uri="{FF2B5EF4-FFF2-40B4-BE49-F238E27FC236}">
                <a16:creationId xmlns:a16="http://schemas.microsoft.com/office/drawing/2014/main" id="{4E345C9B-247E-D23C-1551-81AF40220157}"/>
              </a:ext>
            </a:extLst>
          </p:cNvPr>
          <p:cNvPicPr>
            <a:picLocks noChangeAspect="1"/>
          </p:cNvPicPr>
          <p:nvPr/>
        </p:nvPicPr>
        <p:blipFill rotWithShape="1">
          <a:blip r:embed="rId2"/>
          <a:srcRect t="10000"/>
          <a:stretch/>
        </p:blipFill>
        <p:spPr>
          <a:xfrm>
            <a:off x="-18" y="0"/>
            <a:ext cx="12191980" cy="6857990"/>
          </a:xfrm>
          <a:prstGeom prst="rect">
            <a:avLst/>
          </a:prstGeom>
        </p:spPr>
      </p:pic>
      <p:sp>
        <p:nvSpPr>
          <p:cNvPr id="9" name="Title 1">
            <a:extLst>
              <a:ext uri="{FF2B5EF4-FFF2-40B4-BE49-F238E27FC236}">
                <a16:creationId xmlns:a16="http://schemas.microsoft.com/office/drawing/2014/main" id="{CC6E94BB-01BE-D1DD-7222-14579FB49DEC}"/>
              </a:ext>
            </a:extLst>
          </p:cNvPr>
          <p:cNvSpPr txBox="1">
            <a:spLocks/>
          </p:cNvSpPr>
          <p:nvPr/>
        </p:nvSpPr>
        <p:spPr>
          <a:xfrm>
            <a:off x="6298099" y="3717144"/>
            <a:ext cx="5318449" cy="2720978"/>
          </a:xfrm>
          <a:prstGeom prst="rect">
            <a:avLst/>
          </a:prstGeom>
        </p:spPr>
        <p:txBody>
          <a:bodyPr vert="horz" lIns="91440" tIns="45720" rIns="91440" bIns="45720" rtlCol="0" anchor="t">
            <a:noAutofit/>
          </a:bodyPr>
          <a:lstStyle>
            <a:lvl1pPr algn="ctr" defTabSz="914400" rtl="0" eaLnBrk="1" latinLnBrk="0" hangingPunct="1">
              <a:lnSpc>
                <a:spcPct val="89000"/>
              </a:lnSpc>
              <a:spcBef>
                <a:spcPct val="0"/>
              </a:spcBef>
              <a:buNone/>
              <a:defRPr sz="7200" kern="1200" cap="all" baseline="0">
                <a:solidFill>
                  <a:schemeClr val="tx2"/>
                </a:solidFill>
                <a:latin typeface="+mj-lt"/>
                <a:ea typeface="+mj-ea"/>
                <a:cs typeface="+mj-cs"/>
              </a:defRPr>
            </a:lvl1pPr>
          </a:lstStyle>
          <a:p>
            <a:pPr algn="l"/>
            <a:r>
              <a:rPr lang="en-US" sz="2800" dirty="0">
                <a:solidFill>
                  <a:srgbClr val="FFFFFF"/>
                </a:solidFill>
                <a:latin typeface="Arial Rounded MT Bold" panose="020F0704030504030204" pitchFamily="34" charset="0"/>
              </a:rPr>
              <a:t>NAME – ABHIRUP BAG</a:t>
            </a:r>
            <a:br>
              <a:rPr lang="en-US" sz="2800" dirty="0">
                <a:solidFill>
                  <a:srgbClr val="FFFFFF"/>
                </a:solidFill>
                <a:latin typeface="Arial Rounded MT Bold" panose="020F0704030504030204" pitchFamily="34" charset="0"/>
              </a:rPr>
            </a:br>
            <a:r>
              <a:rPr lang="en-US" sz="2800" dirty="0">
                <a:solidFill>
                  <a:srgbClr val="FFFFFF"/>
                </a:solidFill>
                <a:latin typeface="Arial Rounded MT Bold" panose="020F0704030504030204" pitchFamily="34" charset="0"/>
              </a:rPr>
              <a:t>ROLL – 13000122082</a:t>
            </a:r>
            <a:br>
              <a:rPr lang="en-US" sz="2800" dirty="0">
                <a:solidFill>
                  <a:srgbClr val="FFFFFF"/>
                </a:solidFill>
                <a:latin typeface="Arial Rounded MT Bold" panose="020F0704030504030204" pitchFamily="34" charset="0"/>
              </a:rPr>
            </a:br>
            <a:r>
              <a:rPr lang="en-US" sz="2800" dirty="0">
                <a:solidFill>
                  <a:srgbClr val="FFFFFF"/>
                </a:solidFill>
                <a:latin typeface="Arial Rounded MT Bold" panose="020F0704030504030204" pitchFamily="34" charset="0"/>
              </a:rPr>
              <a:t>DEPARTMENT – CSE(B)</a:t>
            </a:r>
            <a:br>
              <a:rPr lang="en-US" sz="2800" dirty="0">
                <a:solidFill>
                  <a:srgbClr val="FFFFFF"/>
                </a:solidFill>
                <a:latin typeface="Arial Rounded MT Bold" panose="020F0704030504030204" pitchFamily="34" charset="0"/>
              </a:rPr>
            </a:br>
            <a:r>
              <a:rPr lang="en-US" sz="2800" dirty="0">
                <a:solidFill>
                  <a:srgbClr val="FFFFFF"/>
                </a:solidFill>
                <a:latin typeface="Arial Rounded MT Bold" panose="020F0704030504030204" pitchFamily="34" charset="0"/>
              </a:rPr>
              <a:t>SEMESTER – 6</a:t>
            </a:r>
            <a:br>
              <a:rPr lang="en-US" sz="2800" dirty="0">
                <a:solidFill>
                  <a:srgbClr val="FFFFFF"/>
                </a:solidFill>
                <a:latin typeface="Arial Rounded MT Bold" panose="020F0704030504030204" pitchFamily="34" charset="0"/>
              </a:rPr>
            </a:br>
            <a:r>
              <a:rPr lang="en-US" sz="2800" dirty="0">
                <a:solidFill>
                  <a:srgbClr val="FFFFFF"/>
                </a:solidFill>
                <a:latin typeface="Arial Rounded MT Bold" panose="020F0704030504030204" pitchFamily="34" charset="0"/>
              </a:rPr>
              <a:t>PAPER – Distributed Database Management System(PEC-IT 601B)</a:t>
            </a:r>
          </a:p>
        </p:txBody>
      </p:sp>
      <p:sp>
        <p:nvSpPr>
          <p:cNvPr id="10" name="Rectangle 9">
            <a:extLst>
              <a:ext uri="{FF2B5EF4-FFF2-40B4-BE49-F238E27FC236}">
                <a16:creationId xmlns:a16="http://schemas.microsoft.com/office/drawing/2014/main" id="{C2F6C9D2-C628-91E4-3324-CD647E29AD58}"/>
              </a:ext>
            </a:extLst>
          </p:cNvPr>
          <p:cNvSpPr/>
          <p:nvPr/>
        </p:nvSpPr>
        <p:spPr>
          <a:xfrm>
            <a:off x="2679906" y="1162463"/>
            <a:ext cx="8757672" cy="1956683"/>
          </a:xfrm>
          <a:custGeom>
            <a:avLst/>
            <a:gdLst>
              <a:gd name="connsiteX0" fmla="*/ 0 w 8757672"/>
              <a:gd name="connsiteY0" fmla="*/ 0 h 1956683"/>
              <a:gd name="connsiteX1" fmla="*/ 671422 w 8757672"/>
              <a:gd name="connsiteY1" fmla="*/ 0 h 1956683"/>
              <a:gd name="connsiteX2" fmla="*/ 992536 w 8757672"/>
              <a:gd name="connsiteY2" fmla="*/ 0 h 1956683"/>
              <a:gd name="connsiteX3" fmla="*/ 1401228 w 8757672"/>
              <a:gd name="connsiteY3" fmla="*/ 0 h 1956683"/>
              <a:gd name="connsiteX4" fmla="*/ 2160226 w 8757672"/>
              <a:gd name="connsiteY4" fmla="*/ 0 h 1956683"/>
              <a:gd name="connsiteX5" fmla="*/ 2568917 w 8757672"/>
              <a:gd name="connsiteY5" fmla="*/ 0 h 1956683"/>
              <a:gd name="connsiteX6" fmla="*/ 3327915 w 8757672"/>
              <a:gd name="connsiteY6" fmla="*/ 0 h 1956683"/>
              <a:gd name="connsiteX7" fmla="*/ 3649030 w 8757672"/>
              <a:gd name="connsiteY7" fmla="*/ 0 h 1956683"/>
              <a:gd name="connsiteX8" fmla="*/ 4145298 w 8757672"/>
              <a:gd name="connsiteY8" fmla="*/ 0 h 1956683"/>
              <a:gd name="connsiteX9" fmla="*/ 4816720 w 8757672"/>
              <a:gd name="connsiteY9" fmla="*/ 0 h 1956683"/>
              <a:gd name="connsiteX10" fmla="*/ 5575718 w 8757672"/>
              <a:gd name="connsiteY10" fmla="*/ 0 h 1956683"/>
              <a:gd name="connsiteX11" fmla="*/ 6334716 w 8757672"/>
              <a:gd name="connsiteY11" fmla="*/ 0 h 1956683"/>
              <a:gd name="connsiteX12" fmla="*/ 6743407 w 8757672"/>
              <a:gd name="connsiteY12" fmla="*/ 0 h 1956683"/>
              <a:gd name="connsiteX13" fmla="*/ 7064522 w 8757672"/>
              <a:gd name="connsiteY13" fmla="*/ 0 h 1956683"/>
              <a:gd name="connsiteX14" fmla="*/ 7823520 w 8757672"/>
              <a:gd name="connsiteY14" fmla="*/ 0 h 1956683"/>
              <a:gd name="connsiteX15" fmla="*/ 8757672 w 8757672"/>
              <a:gd name="connsiteY15" fmla="*/ 0 h 1956683"/>
              <a:gd name="connsiteX16" fmla="*/ 8757672 w 8757672"/>
              <a:gd name="connsiteY16" fmla="*/ 489171 h 1956683"/>
              <a:gd name="connsiteX17" fmla="*/ 8757672 w 8757672"/>
              <a:gd name="connsiteY17" fmla="*/ 958775 h 1956683"/>
              <a:gd name="connsiteX18" fmla="*/ 8757672 w 8757672"/>
              <a:gd name="connsiteY18" fmla="*/ 1389245 h 1956683"/>
              <a:gd name="connsiteX19" fmla="*/ 8757672 w 8757672"/>
              <a:gd name="connsiteY19" fmla="*/ 1956683 h 1956683"/>
              <a:gd name="connsiteX20" fmla="*/ 8348981 w 8757672"/>
              <a:gd name="connsiteY20" fmla="*/ 1956683 h 1956683"/>
              <a:gd name="connsiteX21" fmla="*/ 7677559 w 8757672"/>
              <a:gd name="connsiteY21" fmla="*/ 1956683 h 1956683"/>
              <a:gd name="connsiteX22" fmla="*/ 7268868 w 8757672"/>
              <a:gd name="connsiteY22" fmla="*/ 1956683 h 1956683"/>
              <a:gd name="connsiteX23" fmla="*/ 6772600 w 8757672"/>
              <a:gd name="connsiteY23" fmla="*/ 1956683 h 1956683"/>
              <a:gd name="connsiteX24" fmla="*/ 6363908 w 8757672"/>
              <a:gd name="connsiteY24" fmla="*/ 1956683 h 1956683"/>
              <a:gd name="connsiteX25" fmla="*/ 6042794 w 8757672"/>
              <a:gd name="connsiteY25" fmla="*/ 1956683 h 1956683"/>
              <a:gd name="connsiteX26" fmla="*/ 5634102 w 8757672"/>
              <a:gd name="connsiteY26" fmla="*/ 1956683 h 1956683"/>
              <a:gd name="connsiteX27" fmla="*/ 4875104 w 8757672"/>
              <a:gd name="connsiteY27" fmla="*/ 1956683 h 1956683"/>
              <a:gd name="connsiteX28" fmla="*/ 4553989 w 8757672"/>
              <a:gd name="connsiteY28" fmla="*/ 1956683 h 1956683"/>
              <a:gd name="connsiteX29" fmla="*/ 4145298 w 8757672"/>
              <a:gd name="connsiteY29" fmla="*/ 1956683 h 1956683"/>
              <a:gd name="connsiteX30" fmla="*/ 3649030 w 8757672"/>
              <a:gd name="connsiteY30" fmla="*/ 1956683 h 1956683"/>
              <a:gd name="connsiteX31" fmla="*/ 3065185 w 8757672"/>
              <a:gd name="connsiteY31" fmla="*/ 1956683 h 1956683"/>
              <a:gd name="connsiteX32" fmla="*/ 2481340 w 8757672"/>
              <a:gd name="connsiteY32" fmla="*/ 1956683 h 1956683"/>
              <a:gd name="connsiteX33" fmla="*/ 1897496 w 8757672"/>
              <a:gd name="connsiteY33" fmla="*/ 1956683 h 1956683"/>
              <a:gd name="connsiteX34" fmla="*/ 1313651 w 8757672"/>
              <a:gd name="connsiteY34" fmla="*/ 1956683 h 1956683"/>
              <a:gd name="connsiteX35" fmla="*/ 729806 w 8757672"/>
              <a:gd name="connsiteY35" fmla="*/ 1956683 h 1956683"/>
              <a:gd name="connsiteX36" fmla="*/ 0 w 8757672"/>
              <a:gd name="connsiteY36" fmla="*/ 1956683 h 1956683"/>
              <a:gd name="connsiteX37" fmla="*/ 0 w 8757672"/>
              <a:gd name="connsiteY37" fmla="*/ 1526213 h 1956683"/>
              <a:gd name="connsiteX38" fmla="*/ 0 w 8757672"/>
              <a:gd name="connsiteY38" fmla="*/ 1076176 h 1956683"/>
              <a:gd name="connsiteX39" fmla="*/ 0 w 8757672"/>
              <a:gd name="connsiteY39" fmla="*/ 626139 h 1956683"/>
              <a:gd name="connsiteX40" fmla="*/ 0 w 8757672"/>
              <a:gd name="connsiteY40" fmla="*/ 0 h 195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757672" h="1956683" fill="none" extrusionOk="0">
                <a:moveTo>
                  <a:pt x="0" y="0"/>
                </a:moveTo>
                <a:cubicBezTo>
                  <a:pt x="201171" y="-5149"/>
                  <a:pt x="530492" y="11908"/>
                  <a:pt x="671422" y="0"/>
                </a:cubicBezTo>
                <a:cubicBezTo>
                  <a:pt x="812352" y="-11908"/>
                  <a:pt x="916326" y="24426"/>
                  <a:pt x="992536" y="0"/>
                </a:cubicBezTo>
                <a:cubicBezTo>
                  <a:pt x="1068746" y="-24426"/>
                  <a:pt x="1234244" y="43755"/>
                  <a:pt x="1401228" y="0"/>
                </a:cubicBezTo>
                <a:cubicBezTo>
                  <a:pt x="1568212" y="-43755"/>
                  <a:pt x="1966735" y="11290"/>
                  <a:pt x="2160226" y="0"/>
                </a:cubicBezTo>
                <a:cubicBezTo>
                  <a:pt x="2353717" y="-11290"/>
                  <a:pt x="2421391" y="43128"/>
                  <a:pt x="2568917" y="0"/>
                </a:cubicBezTo>
                <a:cubicBezTo>
                  <a:pt x="2716443" y="-43128"/>
                  <a:pt x="3025066" y="39228"/>
                  <a:pt x="3327915" y="0"/>
                </a:cubicBezTo>
                <a:cubicBezTo>
                  <a:pt x="3630764" y="-39228"/>
                  <a:pt x="3581142" y="24977"/>
                  <a:pt x="3649030" y="0"/>
                </a:cubicBezTo>
                <a:cubicBezTo>
                  <a:pt x="3716919" y="-24977"/>
                  <a:pt x="3965311" y="45280"/>
                  <a:pt x="4145298" y="0"/>
                </a:cubicBezTo>
                <a:cubicBezTo>
                  <a:pt x="4325285" y="-45280"/>
                  <a:pt x="4666295" y="8993"/>
                  <a:pt x="4816720" y="0"/>
                </a:cubicBezTo>
                <a:cubicBezTo>
                  <a:pt x="4967145" y="-8993"/>
                  <a:pt x="5343594" y="36706"/>
                  <a:pt x="5575718" y="0"/>
                </a:cubicBezTo>
                <a:cubicBezTo>
                  <a:pt x="5807842" y="-36706"/>
                  <a:pt x="6160928" y="45447"/>
                  <a:pt x="6334716" y="0"/>
                </a:cubicBezTo>
                <a:cubicBezTo>
                  <a:pt x="6508504" y="-45447"/>
                  <a:pt x="6660030" y="26065"/>
                  <a:pt x="6743407" y="0"/>
                </a:cubicBezTo>
                <a:cubicBezTo>
                  <a:pt x="6826784" y="-26065"/>
                  <a:pt x="6932614" y="25349"/>
                  <a:pt x="7064522" y="0"/>
                </a:cubicBezTo>
                <a:cubicBezTo>
                  <a:pt x="7196430" y="-25349"/>
                  <a:pt x="7644655" y="55648"/>
                  <a:pt x="7823520" y="0"/>
                </a:cubicBezTo>
                <a:cubicBezTo>
                  <a:pt x="8002385" y="-55648"/>
                  <a:pt x="8306441" y="47410"/>
                  <a:pt x="8757672" y="0"/>
                </a:cubicBezTo>
                <a:cubicBezTo>
                  <a:pt x="8772390" y="130088"/>
                  <a:pt x="8720510" y="357542"/>
                  <a:pt x="8757672" y="489171"/>
                </a:cubicBezTo>
                <a:cubicBezTo>
                  <a:pt x="8794834" y="620800"/>
                  <a:pt x="8753628" y="774590"/>
                  <a:pt x="8757672" y="958775"/>
                </a:cubicBezTo>
                <a:cubicBezTo>
                  <a:pt x="8761716" y="1142960"/>
                  <a:pt x="8737127" y="1289777"/>
                  <a:pt x="8757672" y="1389245"/>
                </a:cubicBezTo>
                <a:cubicBezTo>
                  <a:pt x="8778217" y="1488713"/>
                  <a:pt x="8737251" y="1831782"/>
                  <a:pt x="8757672" y="1956683"/>
                </a:cubicBezTo>
                <a:cubicBezTo>
                  <a:pt x="8668643" y="1973124"/>
                  <a:pt x="8464576" y="1930056"/>
                  <a:pt x="8348981" y="1956683"/>
                </a:cubicBezTo>
                <a:cubicBezTo>
                  <a:pt x="8233386" y="1983310"/>
                  <a:pt x="7980125" y="1887305"/>
                  <a:pt x="7677559" y="1956683"/>
                </a:cubicBezTo>
                <a:cubicBezTo>
                  <a:pt x="7374993" y="2026061"/>
                  <a:pt x="7362108" y="1941426"/>
                  <a:pt x="7268868" y="1956683"/>
                </a:cubicBezTo>
                <a:cubicBezTo>
                  <a:pt x="7175628" y="1971940"/>
                  <a:pt x="6966219" y="1907179"/>
                  <a:pt x="6772600" y="1956683"/>
                </a:cubicBezTo>
                <a:cubicBezTo>
                  <a:pt x="6578981" y="2006187"/>
                  <a:pt x="6532601" y="1914681"/>
                  <a:pt x="6363908" y="1956683"/>
                </a:cubicBezTo>
                <a:cubicBezTo>
                  <a:pt x="6195215" y="1998685"/>
                  <a:pt x="6194184" y="1928302"/>
                  <a:pt x="6042794" y="1956683"/>
                </a:cubicBezTo>
                <a:cubicBezTo>
                  <a:pt x="5891404" y="1985064"/>
                  <a:pt x="5822120" y="1938595"/>
                  <a:pt x="5634102" y="1956683"/>
                </a:cubicBezTo>
                <a:cubicBezTo>
                  <a:pt x="5446084" y="1974771"/>
                  <a:pt x="5150761" y="1884863"/>
                  <a:pt x="4875104" y="1956683"/>
                </a:cubicBezTo>
                <a:cubicBezTo>
                  <a:pt x="4599447" y="2028503"/>
                  <a:pt x="4696806" y="1942202"/>
                  <a:pt x="4553989" y="1956683"/>
                </a:cubicBezTo>
                <a:cubicBezTo>
                  <a:pt x="4411172" y="1971164"/>
                  <a:pt x="4287122" y="1942734"/>
                  <a:pt x="4145298" y="1956683"/>
                </a:cubicBezTo>
                <a:cubicBezTo>
                  <a:pt x="4003474" y="1970632"/>
                  <a:pt x="3872487" y="1920439"/>
                  <a:pt x="3649030" y="1956683"/>
                </a:cubicBezTo>
                <a:cubicBezTo>
                  <a:pt x="3425573" y="1992927"/>
                  <a:pt x="3236420" y="1933119"/>
                  <a:pt x="3065185" y="1956683"/>
                </a:cubicBezTo>
                <a:cubicBezTo>
                  <a:pt x="2893951" y="1980247"/>
                  <a:pt x="2718189" y="1912157"/>
                  <a:pt x="2481340" y="1956683"/>
                </a:cubicBezTo>
                <a:cubicBezTo>
                  <a:pt x="2244491" y="2001209"/>
                  <a:pt x="2085709" y="1899219"/>
                  <a:pt x="1897496" y="1956683"/>
                </a:cubicBezTo>
                <a:cubicBezTo>
                  <a:pt x="1709283" y="2014147"/>
                  <a:pt x="1454109" y="1892370"/>
                  <a:pt x="1313651" y="1956683"/>
                </a:cubicBezTo>
                <a:cubicBezTo>
                  <a:pt x="1173194" y="2020996"/>
                  <a:pt x="921852" y="1891599"/>
                  <a:pt x="729806" y="1956683"/>
                </a:cubicBezTo>
                <a:cubicBezTo>
                  <a:pt x="537760" y="2021767"/>
                  <a:pt x="281590" y="1935528"/>
                  <a:pt x="0" y="1956683"/>
                </a:cubicBezTo>
                <a:cubicBezTo>
                  <a:pt x="-5703" y="1853158"/>
                  <a:pt x="49853" y="1720399"/>
                  <a:pt x="0" y="1526213"/>
                </a:cubicBezTo>
                <a:cubicBezTo>
                  <a:pt x="-49853" y="1332027"/>
                  <a:pt x="53516" y="1183290"/>
                  <a:pt x="0" y="1076176"/>
                </a:cubicBezTo>
                <a:cubicBezTo>
                  <a:pt x="-53516" y="969062"/>
                  <a:pt x="30640" y="847323"/>
                  <a:pt x="0" y="626139"/>
                </a:cubicBezTo>
                <a:cubicBezTo>
                  <a:pt x="-30640" y="404955"/>
                  <a:pt x="39236" y="166796"/>
                  <a:pt x="0" y="0"/>
                </a:cubicBezTo>
                <a:close/>
              </a:path>
              <a:path w="8757672" h="1956683" stroke="0" extrusionOk="0">
                <a:moveTo>
                  <a:pt x="0" y="0"/>
                </a:moveTo>
                <a:cubicBezTo>
                  <a:pt x="113656" y="-23637"/>
                  <a:pt x="259141" y="7080"/>
                  <a:pt x="408691" y="0"/>
                </a:cubicBezTo>
                <a:cubicBezTo>
                  <a:pt x="558241" y="-7080"/>
                  <a:pt x="580423" y="36122"/>
                  <a:pt x="729806" y="0"/>
                </a:cubicBezTo>
                <a:cubicBezTo>
                  <a:pt x="879189" y="-36122"/>
                  <a:pt x="1071949" y="26059"/>
                  <a:pt x="1226074" y="0"/>
                </a:cubicBezTo>
                <a:cubicBezTo>
                  <a:pt x="1380199" y="-26059"/>
                  <a:pt x="1670759" y="38961"/>
                  <a:pt x="1897496" y="0"/>
                </a:cubicBezTo>
                <a:cubicBezTo>
                  <a:pt x="2124233" y="-38961"/>
                  <a:pt x="2136977" y="10471"/>
                  <a:pt x="2306187" y="0"/>
                </a:cubicBezTo>
                <a:cubicBezTo>
                  <a:pt x="2475397" y="-10471"/>
                  <a:pt x="2470369" y="35657"/>
                  <a:pt x="2627302" y="0"/>
                </a:cubicBezTo>
                <a:cubicBezTo>
                  <a:pt x="2784235" y="-35657"/>
                  <a:pt x="2903286" y="386"/>
                  <a:pt x="3035993" y="0"/>
                </a:cubicBezTo>
                <a:cubicBezTo>
                  <a:pt x="3168700" y="-386"/>
                  <a:pt x="3344949" y="40788"/>
                  <a:pt x="3444684" y="0"/>
                </a:cubicBezTo>
                <a:cubicBezTo>
                  <a:pt x="3544419" y="-40788"/>
                  <a:pt x="3675298" y="33209"/>
                  <a:pt x="3853376" y="0"/>
                </a:cubicBezTo>
                <a:cubicBezTo>
                  <a:pt x="4031454" y="-33209"/>
                  <a:pt x="4169204" y="18141"/>
                  <a:pt x="4262067" y="0"/>
                </a:cubicBezTo>
                <a:cubicBezTo>
                  <a:pt x="4354930" y="-18141"/>
                  <a:pt x="4533263" y="50312"/>
                  <a:pt x="4758335" y="0"/>
                </a:cubicBezTo>
                <a:cubicBezTo>
                  <a:pt x="4983407" y="-50312"/>
                  <a:pt x="5285825" y="8373"/>
                  <a:pt x="5517333" y="0"/>
                </a:cubicBezTo>
                <a:cubicBezTo>
                  <a:pt x="5748841" y="-8373"/>
                  <a:pt x="5939225" y="24533"/>
                  <a:pt x="6101178" y="0"/>
                </a:cubicBezTo>
                <a:cubicBezTo>
                  <a:pt x="6263132" y="-24533"/>
                  <a:pt x="6502146" y="947"/>
                  <a:pt x="6685023" y="0"/>
                </a:cubicBezTo>
                <a:cubicBezTo>
                  <a:pt x="6867900" y="-947"/>
                  <a:pt x="7128944" y="45679"/>
                  <a:pt x="7356444" y="0"/>
                </a:cubicBezTo>
                <a:cubicBezTo>
                  <a:pt x="7583944" y="-45679"/>
                  <a:pt x="7633258" y="43355"/>
                  <a:pt x="7765136" y="0"/>
                </a:cubicBezTo>
                <a:cubicBezTo>
                  <a:pt x="7897014" y="-43355"/>
                  <a:pt x="8037103" y="25345"/>
                  <a:pt x="8261404" y="0"/>
                </a:cubicBezTo>
                <a:cubicBezTo>
                  <a:pt x="8485705" y="-25345"/>
                  <a:pt x="8613241" y="3366"/>
                  <a:pt x="8757672" y="0"/>
                </a:cubicBezTo>
                <a:cubicBezTo>
                  <a:pt x="8790484" y="143229"/>
                  <a:pt x="8716379" y="330106"/>
                  <a:pt x="8757672" y="469604"/>
                </a:cubicBezTo>
                <a:cubicBezTo>
                  <a:pt x="8798965" y="609102"/>
                  <a:pt x="8740531" y="762427"/>
                  <a:pt x="8757672" y="997908"/>
                </a:cubicBezTo>
                <a:cubicBezTo>
                  <a:pt x="8774813" y="1233389"/>
                  <a:pt x="8704906" y="1286868"/>
                  <a:pt x="8757672" y="1447945"/>
                </a:cubicBezTo>
                <a:cubicBezTo>
                  <a:pt x="8810438" y="1609022"/>
                  <a:pt x="8724541" y="1741382"/>
                  <a:pt x="8757672" y="1956683"/>
                </a:cubicBezTo>
                <a:cubicBezTo>
                  <a:pt x="8491161" y="1957851"/>
                  <a:pt x="8350659" y="1894599"/>
                  <a:pt x="8173827" y="1956683"/>
                </a:cubicBezTo>
                <a:cubicBezTo>
                  <a:pt x="7996996" y="2018767"/>
                  <a:pt x="7898264" y="1914420"/>
                  <a:pt x="7765136" y="1956683"/>
                </a:cubicBezTo>
                <a:cubicBezTo>
                  <a:pt x="7632008" y="1998946"/>
                  <a:pt x="7356405" y="1946279"/>
                  <a:pt x="7181291" y="1956683"/>
                </a:cubicBezTo>
                <a:cubicBezTo>
                  <a:pt x="7006178" y="1967087"/>
                  <a:pt x="6954070" y="1926481"/>
                  <a:pt x="6772600" y="1956683"/>
                </a:cubicBezTo>
                <a:cubicBezTo>
                  <a:pt x="6591130" y="1986885"/>
                  <a:pt x="6214663" y="1944557"/>
                  <a:pt x="6013601" y="1956683"/>
                </a:cubicBezTo>
                <a:cubicBezTo>
                  <a:pt x="5812539" y="1968809"/>
                  <a:pt x="5664873" y="1954019"/>
                  <a:pt x="5517333" y="1956683"/>
                </a:cubicBezTo>
                <a:cubicBezTo>
                  <a:pt x="5369793" y="1959347"/>
                  <a:pt x="5183766" y="1949320"/>
                  <a:pt x="5021065" y="1956683"/>
                </a:cubicBezTo>
                <a:cubicBezTo>
                  <a:pt x="4858364" y="1964046"/>
                  <a:pt x="4565882" y="1903291"/>
                  <a:pt x="4349644" y="1956683"/>
                </a:cubicBezTo>
                <a:cubicBezTo>
                  <a:pt x="4133406" y="2010075"/>
                  <a:pt x="3879001" y="1895736"/>
                  <a:pt x="3590646" y="1956683"/>
                </a:cubicBezTo>
                <a:cubicBezTo>
                  <a:pt x="3302291" y="2017630"/>
                  <a:pt x="3400024" y="1948664"/>
                  <a:pt x="3269531" y="1956683"/>
                </a:cubicBezTo>
                <a:cubicBezTo>
                  <a:pt x="3139039" y="1964702"/>
                  <a:pt x="2819798" y="1906997"/>
                  <a:pt x="2685686" y="1956683"/>
                </a:cubicBezTo>
                <a:cubicBezTo>
                  <a:pt x="2551574" y="2006369"/>
                  <a:pt x="2312878" y="1907450"/>
                  <a:pt x="2189418" y="1956683"/>
                </a:cubicBezTo>
                <a:cubicBezTo>
                  <a:pt x="2065958" y="2005916"/>
                  <a:pt x="1897641" y="1953969"/>
                  <a:pt x="1693150" y="1956683"/>
                </a:cubicBezTo>
                <a:cubicBezTo>
                  <a:pt x="1488659" y="1959397"/>
                  <a:pt x="1382980" y="1925864"/>
                  <a:pt x="1109305" y="1956683"/>
                </a:cubicBezTo>
                <a:cubicBezTo>
                  <a:pt x="835630" y="1987502"/>
                  <a:pt x="801514" y="1936612"/>
                  <a:pt x="700614" y="1956683"/>
                </a:cubicBezTo>
                <a:cubicBezTo>
                  <a:pt x="599714" y="1976754"/>
                  <a:pt x="277800" y="1894078"/>
                  <a:pt x="0" y="1956683"/>
                </a:cubicBezTo>
                <a:cubicBezTo>
                  <a:pt x="-28975" y="1791916"/>
                  <a:pt x="46031" y="1671929"/>
                  <a:pt x="0" y="1487079"/>
                </a:cubicBezTo>
                <a:cubicBezTo>
                  <a:pt x="-46031" y="1302229"/>
                  <a:pt x="205" y="1100045"/>
                  <a:pt x="0" y="997908"/>
                </a:cubicBezTo>
                <a:cubicBezTo>
                  <a:pt x="-205" y="895771"/>
                  <a:pt x="41091" y="653148"/>
                  <a:pt x="0" y="547871"/>
                </a:cubicBezTo>
                <a:cubicBezTo>
                  <a:pt x="-41091" y="442594"/>
                  <a:pt x="28498" y="184132"/>
                  <a:pt x="0" y="0"/>
                </a:cubicBezTo>
                <a:close/>
              </a:path>
            </a:pathLst>
          </a:custGeom>
          <a:solidFill>
            <a:schemeClr val="tx1">
              <a:alpha val="40000"/>
            </a:schemeClr>
          </a:solidFill>
          <a:ln w="3175">
            <a:solidFill>
              <a:srgbClr val="FFFF00"/>
            </a:solidFill>
            <a:extLst>
              <a:ext uri="{C807C97D-BFC1-408E-A445-0C87EB9F89A2}">
                <ask:lineSketchStyleProps xmlns:ask="http://schemas.microsoft.com/office/drawing/2018/sketchyshapes" sd="1454763519">
                  <a:prstGeom prst="rect">
                    <a:avLst/>
                  </a:prstGeom>
                  <ask:type>
                    <ask:lineSketchScribble/>
                  </ask:type>
                </ask:lineSketchStyleProps>
              </a:ext>
            </a:extLs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latin typeface="Algerian" panose="04020705040A02060702" pitchFamily="82" charset="0"/>
              </a:rPr>
              <a:t>Quantitative vs Qualitative information </a:t>
            </a:r>
            <a:r>
              <a:rPr lang="fr-FR" sz="4000" b="1" dirty="0" err="1">
                <a:latin typeface="Algerian" panose="04020705040A02060702" pitchFamily="82" charset="0"/>
              </a:rPr>
              <a:t>regarding</a:t>
            </a:r>
            <a:endParaRPr lang="fr-FR" sz="4000" b="1" dirty="0">
              <a:latin typeface="Algerian" panose="04020705040A02060702" pitchFamily="82" charset="0"/>
            </a:endParaRPr>
          </a:p>
          <a:p>
            <a:pPr algn="ctr"/>
            <a:r>
              <a:rPr lang="fr-FR" sz="4000" b="1" dirty="0">
                <a:latin typeface="Algerian" panose="04020705040A02060702" pitchFamily="82" charset="0"/>
              </a:rPr>
              <a:t>fragmentation</a:t>
            </a:r>
            <a:endParaRPr lang="en-IN" sz="4000" b="1" dirty="0">
              <a:latin typeface="Algerian" panose="04020705040A02060702" pitchFamily="82" charset="0"/>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0CE97C71-931A-D630-BC32-4E2BD3D98920}"/>
              </a:ext>
            </a:extLst>
          </p:cNvPr>
          <p:cNvSpPr txBox="1">
            <a:spLocks/>
          </p:cNvSpPr>
          <p:nvPr/>
        </p:nvSpPr>
        <p:spPr>
          <a:xfrm>
            <a:off x="3118506" y="1318053"/>
            <a:ext cx="7026804" cy="580480"/>
          </a:xfrm>
          <a:prstGeom prst="rect">
            <a:avLst/>
          </a:prstGeom>
          <a:ln w="12700" cap="flat" cmpd="sng" algn="in">
            <a:solidFill>
              <a:srgbClr val="FF0000"/>
            </a:solidFill>
            <a:prstDash val="solid"/>
          </a:ln>
          <a:effectLst>
            <a:glow rad="101600">
              <a:schemeClr val="accent6">
                <a:satMod val="175000"/>
                <a:alpha val="40000"/>
              </a:schemeClr>
            </a:glow>
          </a:effectLst>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anchor="ct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dk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dk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dk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dk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dk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dk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dk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9pPr>
          </a:lstStyle>
          <a:p>
            <a:r>
              <a:rPr lang="en-US" sz="2400" b="1" dirty="0">
                <a:latin typeface="Algerian" panose="04020705040A02060702" pitchFamily="82" charset="0"/>
              </a:rPr>
              <a:t>Minimality Parameter</a:t>
            </a:r>
            <a:endParaRPr lang="en-IN" sz="2400" b="1" dirty="0">
              <a:latin typeface="Arial Black" panose="020B0A04020102020204" pitchFamily="34" charset="0"/>
            </a:endParaRPr>
          </a:p>
        </p:txBody>
      </p:sp>
      <p:pic>
        <p:nvPicPr>
          <p:cNvPr id="7" name="Picture 6">
            <a:extLst>
              <a:ext uri="{FF2B5EF4-FFF2-40B4-BE49-F238E27FC236}">
                <a16:creationId xmlns:a16="http://schemas.microsoft.com/office/drawing/2014/main" id="{6BE960A5-D2F9-98C7-2C74-56E8E4C98EB1}"/>
              </a:ext>
            </a:extLst>
          </p:cNvPr>
          <p:cNvPicPr>
            <a:picLocks noChangeAspect="1"/>
          </p:cNvPicPr>
          <p:nvPr/>
        </p:nvPicPr>
        <p:blipFill>
          <a:blip r:embed="rId2"/>
          <a:stretch>
            <a:fillRect/>
          </a:stretch>
        </p:blipFill>
        <p:spPr>
          <a:xfrm>
            <a:off x="2094197" y="1318052"/>
            <a:ext cx="643480" cy="580481"/>
          </a:xfrm>
          <a:prstGeom prst="rect">
            <a:avLst/>
          </a:prstGeom>
          <a:effectLst>
            <a:innerShdw blurRad="63500" dist="50800">
              <a:prstClr val="black">
                <a:alpha val="50000"/>
              </a:prstClr>
            </a:innerShdw>
          </a:effectLst>
        </p:spPr>
      </p:pic>
      <p:sp>
        <p:nvSpPr>
          <p:cNvPr id="8" name="TextBox 7">
            <a:extLst>
              <a:ext uri="{FF2B5EF4-FFF2-40B4-BE49-F238E27FC236}">
                <a16:creationId xmlns:a16="http://schemas.microsoft.com/office/drawing/2014/main" id="{53599E07-7D0C-4AA8-07FF-C0F9DAB85C4A}"/>
              </a:ext>
            </a:extLst>
          </p:cNvPr>
          <p:cNvSpPr txBox="1"/>
          <p:nvPr/>
        </p:nvSpPr>
        <p:spPr>
          <a:xfrm>
            <a:off x="1573680" y="2037110"/>
            <a:ext cx="9044639" cy="3502837"/>
          </a:xfrm>
          <a:prstGeom prst="rect">
            <a:avLst/>
          </a:prstGeom>
          <a:gradFill>
            <a:gsLst>
              <a:gs pos="5000">
                <a:schemeClr val="accent5">
                  <a:tint val="67000"/>
                  <a:satMod val="105000"/>
                  <a:lumMod val="110000"/>
                </a:schemeClr>
              </a:gs>
              <a:gs pos="50000">
                <a:schemeClr val="accent5">
                  <a:tint val="73000"/>
                  <a:satMod val="103000"/>
                  <a:lumMod val="105000"/>
                </a:schemeClr>
              </a:gs>
              <a:gs pos="100000">
                <a:schemeClr val="accent5">
                  <a:tint val="81000"/>
                  <a:satMod val="109000"/>
                  <a:lumMod val="105000"/>
                </a:schemeClr>
              </a:gs>
            </a:gsLst>
          </a:gradFill>
          <a:scene3d>
            <a:camera prst="orthographicFront"/>
            <a:lightRig rig="threePt" dir="t"/>
          </a:scene3d>
          <a:sp3d>
            <a:bevelT w="152400" h="50800" prst="softRound"/>
          </a:sp3d>
        </p:spPr>
        <p:style>
          <a:lnRef idx="1">
            <a:schemeClr val="accent5"/>
          </a:lnRef>
          <a:fillRef idx="2">
            <a:schemeClr val="accent5"/>
          </a:fillRef>
          <a:effectRef idx="1">
            <a:schemeClr val="accent5"/>
          </a:effectRef>
          <a:fontRef idx="minor">
            <a:schemeClr val="dk1"/>
          </a:fontRef>
        </p:style>
        <p:txBody>
          <a:bodyPr wrap="square" lIns="180000" tIns="180000" rIns="180000" bIns="180000" anchor="ctr">
            <a:spAutoFit/>
          </a:bodyPr>
          <a:lstStyle/>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Definition:</a:t>
            </a:r>
            <a:r>
              <a:rPr lang="en-US" sz="1700" dirty="0">
                <a:latin typeface="Arial Rounded MT Bold" panose="020F0704030504030204" pitchFamily="34" charset="0"/>
              </a:rPr>
              <a:t> Ensures that no redundant data exists across fragments unless explicitly required (e.g., replication).</a:t>
            </a:r>
          </a:p>
          <a:p>
            <a:pPr marL="285750" indent="-285750" algn="just">
              <a:buFont typeface="Wingdings" panose="05000000000000000000" pitchFamily="2" charset="2"/>
              <a:buChar char="q"/>
            </a:pPr>
            <a:endParaRPr lang="en-US" sz="1700" dirty="0">
              <a:latin typeface="Arial Rounded MT Bold" panose="020F0704030504030204" pitchFamily="34" charset="0"/>
            </a:endParaRPr>
          </a:p>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Usage</a:t>
            </a:r>
            <a:r>
              <a:rPr lang="en-US" sz="1700" dirty="0">
                <a:highlight>
                  <a:srgbClr val="FFFF00"/>
                </a:highlight>
                <a:latin typeface="Arial Rounded MT Bold" panose="020F0704030504030204" pitchFamily="34" charset="0"/>
              </a:rPr>
              <a:t>:</a:t>
            </a:r>
          </a:p>
          <a:p>
            <a:pPr marL="742950" lvl="1" indent="-285750" algn="just">
              <a:buFont typeface="Wingdings" panose="05000000000000000000" pitchFamily="2" charset="2"/>
              <a:buChar char="q"/>
            </a:pPr>
            <a:r>
              <a:rPr lang="en-US" sz="1700" dirty="0">
                <a:latin typeface="Arial Rounded MT Bold" panose="020F0704030504030204" pitchFamily="34" charset="0"/>
              </a:rPr>
              <a:t>Prevents unnecessary data duplication across sites.</a:t>
            </a:r>
          </a:p>
          <a:p>
            <a:pPr marL="742950" lvl="1" indent="-285750" algn="just">
              <a:buFont typeface="Wingdings" panose="05000000000000000000" pitchFamily="2" charset="2"/>
              <a:buChar char="q"/>
            </a:pPr>
            <a:r>
              <a:rPr lang="en-US" sz="1700" dirty="0">
                <a:latin typeface="Arial Rounded MT Bold" panose="020F0704030504030204" pitchFamily="34" charset="0"/>
              </a:rPr>
              <a:t>Helps in storage efficiency and reducing synchronization costs.</a:t>
            </a:r>
          </a:p>
          <a:p>
            <a:pPr marL="742950" lvl="1" indent="-285750" algn="just">
              <a:buFont typeface="Wingdings" panose="05000000000000000000" pitchFamily="2" charset="2"/>
              <a:buChar char="q"/>
            </a:pPr>
            <a:endParaRPr lang="en-US" sz="1700" dirty="0">
              <a:latin typeface="Arial Rounded MT Bold" panose="020F0704030504030204" pitchFamily="34" charset="0"/>
            </a:endParaRPr>
          </a:p>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Qualitative value:</a:t>
            </a:r>
            <a:r>
              <a:rPr lang="en-US" sz="1700" b="1" dirty="0">
                <a:latin typeface="Arial Rounded MT Bold" panose="020F0704030504030204" pitchFamily="34" charset="0"/>
              </a:rPr>
              <a:t> </a:t>
            </a:r>
            <a:r>
              <a:rPr lang="en-US" sz="1700" dirty="0">
                <a:latin typeface="Arial Rounded MT Bold" panose="020F0704030504030204" pitchFamily="34" charset="0"/>
              </a:rPr>
              <a:t>A design principle that avoids over-fragmentation or redundancy.</a:t>
            </a:r>
          </a:p>
          <a:p>
            <a:pPr marL="285750" indent="-285750" algn="just">
              <a:buFont typeface="Wingdings" panose="05000000000000000000" pitchFamily="2" charset="2"/>
              <a:buChar char="q"/>
            </a:pPr>
            <a:endParaRPr lang="en-US" sz="1700" dirty="0">
              <a:latin typeface="Arial Rounded MT Bold" panose="020F0704030504030204" pitchFamily="34" charset="0"/>
            </a:endParaRPr>
          </a:p>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Example:</a:t>
            </a:r>
            <a:r>
              <a:rPr lang="en-US" sz="1700" dirty="0">
                <a:latin typeface="Arial Rounded MT Bold" panose="020F0704030504030204" pitchFamily="34" charset="0"/>
              </a:rPr>
              <a:t> A fragmentation strategy should avoid creating too many small fragments, as this increases management overhead.</a:t>
            </a:r>
          </a:p>
        </p:txBody>
      </p:sp>
    </p:spTree>
    <p:extLst>
      <p:ext uri="{BB962C8B-B14F-4D97-AF65-F5344CB8AC3E}">
        <p14:creationId xmlns:p14="http://schemas.microsoft.com/office/powerpoint/2010/main" val="65632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5C5D6F6-1B65-14B0-B4D0-C6686A41BE9E}"/>
              </a:ext>
            </a:extLst>
          </p:cNvPr>
          <p:cNvSpPr/>
          <p:nvPr/>
        </p:nvSpPr>
        <p:spPr>
          <a:xfrm>
            <a:off x="900404" y="349987"/>
            <a:ext cx="9342727" cy="932334"/>
          </a:xfrm>
          <a:prstGeom prst="roundRect">
            <a:avLst/>
          </a:prstGeom>
          <a:solidFill>
            <a:schemeClr val="tx2">
              <a:lumMod val="10000"/>
            </a:schemeClr>
          </a:solidFill>
          <a:ln w="19050">
            <a:solidFill>
              <a:srgbClr val="4FD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b="1" dirty="0">
                <a:solidFill>
                  <a:schemeClr val="tx2">
                    <a:lumMod val="50000"/>
                  </a:schemeClr>
                </a:solidFill>
                <a:latin typeface="Algerian" panose="04020705040A02060702" pitchFamily="82" charset="0"/>
              </a:rPr>
              <a:t>Comparison with Parameters</a:t>
            </a:r>
          </a:p>
        </p:txBody>
      </p:sp>
      <p:graphicFrame>
        <p:nvGraphicFramePr>
          <p:cNvPr id="13" name="Table 12">
            <a:extLst>
              <a:ext uri="{FF2B5EF4-FFF2-40B4-BE49-F238E27FC236}">
                <a16:creationId xmlns:a16="http://schemas.microsoft.com/office/drawing/2014/main" id="{733A9D1F-4364-190D-4512-B48D1D7C509B}"/>
              </a:ext>
            </a:extLst>
          </p:cNvPr>
          <p:cNvGraphicFramePr>
            <a:graphicFrameLocks noGrp="1"/>
          </p:cNvGraphicFramePr>
          <p:nvPr>
            <p:extLst>
              <p:ext uri="{D42A27DB-BD31-4B8C-83A1-F6EECF244321}">
                <p14:modId xmlns:p14="http://schemas.microsoft.com/office/powerpoint/2010/main" val="469981739"/>
              </p:ext>
            </p:extLst>
          </p:nvPr>
        </p:nvGraphicFramePr>
        <p:xfrm>
          <a:off x="441323" y="1499775"/>
          <a:ext cx="10260888" cy="3858449"/>
        </p:xfrm>
        <a:graphic>
          <a:graphicData uri="http://schemas.openxmlformats.org/drawingml/2006/table">
            <a:tbl>
              <a:tblPr>
                <a:tableStyleId>{775DCB02-9BB8-47FD-8907-85C794F793BA}</a:tableStyleId>
              </a:tblPr>
              <a:tblGrid>
                <a:gridCol w="3420296">
                  <a:extLst>
                    <a:ext uri="{9D8B030D-6E8A-4147-A177-3AD203B41FA5}">
                      <a16:colId xmlns:a16="http://schemas.microsoft.com/office/drawing/2014/main" val="1589450431"/>
                    </a:ext>
                  </a:extLst>
                </a:gridCol>
                <a:gridCol w="3420296">
                  <a:extLst>
                    <a:ext uri="{9D8B030D-6E8A-4147-A177-3AD203B41FA5}">
                      <a16:colId xmlns:a16="http://schemas.microsoft.com/office/drawing/2014/main" val="1415759080"/>
                    </a:ext>
                  </a:extLst>
                </a:gridCol>
                <a:gridCol w="3420296">
                  <a:extLst>
                    <a:ext uri="{9D8B030D-6E8A-4147-A177-3AD203B41FA5}">
                      <a16:colId xmlns:a16="http://schemas.microsoft.com/office/drawing/2014/main" val="876553211"/>
                    </a:ext>
                  </a:extLst>
                </a:gridCol>
              </a:tblGrid>
              <a:tr h="845198">
                <a:tc>
                  <a:txBody>
                    <a:bodyPr/>
                    <a:lstStyle/>
                    <a:p>
                      <a:pPr algn="l"/>
                      <a:r>
                        <a:rPr lang="en-IN" sz="2000" b="1" dirty="0">
                          <a:effectLst/>
                          <a:highlight>
                            <a:srgbClr val="FFFF00"/>
                          </a:highlight>
                          <a:latin typeface="Arial Black" panose="020B0A04020102020204" pitchFamily="34" charset="0"/>
                        </a:rPr>
                        <a:t>Parameter</a:t>
                      </a:r>
                    </a:p>
                  </a:txBody>
                  <a:tcPr anchor="ctr"/>
                </a:tc>
                <a:tc>
                  <a:txBody>
                    <a:bodyPr/>
                    <a:lstStyle/>
                    <a:p>
                      <a:pPr algn="l"/>
                      <a:r>
                        <a:rPr lang="en-IN" sz="2000" b="1">
                          <a:effectLst/>
                          <a:highlight>
                            <a:srgbClr val="FFFF00"/>
                          </a:highlight>
                          <a:latin typeface="Arial Black" panose="020B0A04020102020204" pitchFamily="34" charset="0"/>
                        </a:rPr>
                        <a:t>Quantitative Information</a:t>
                      </a:r>
                    </a:p>
                  </a:txBody>
                  <a:tcPr anchor="ctr"/>
                </a:tc>
                <a:tc>
                  <a:txBody>
                    <a:bodyPr/>
                    <a:lstStyle/>
                    <a:p>
                      <a:pPr algn="l"/>
                      <a:r>
                        <a:rPr lang="en-IN" sz="2000" b="1" dirty="0">
                          <a:effectLst/>
                          <a:highlight>
                            <a:srgbClr val="FFFF00"/>
                          </a:highlight>
                          <a:latin typeface="Arial Black" panose="020B0A04020102020204" pitchFamily="34" charset="0"/>
                        </a:rPr>
                        <a:t>Qualitative Information</a:t>
                      </a:r>
                    </a:p>
                  </a:txBody>
                  <a:tcPr anchor="ctr"/>
                </a:tc>
                <a:extLst>
                  <a:ext uri="{0D108BD9-81ED-4DB2-BD59-A6C34878D82A}">
                    <a16:rowId xmlns:a16="http://schemas.microsoft.com/office/drawing/2014/main" val="4018444638"/>
                  </a:ext>
                </a:extLst>
              </a:tr>
              <a:tr h="890833">
                <a:tc>
                  <a:txBody>
                    <a:bodyPr/>
                    <a:lstStyle/>
                    <a:p>
                      <a:r>
                        <a:rPr lang="en-IN" b="1" dirty="0">
                          <a:effectLst/>
                          <a:highlight>
                            <a:srgbClr val="00FF00"/>
                          </a:highlight>
                          <a:latin typeface="Arial Rounded MT Bold" panose="020F0704030504030204" pitchFamily="34" charset="0"/>
                        </a:rPr>
                        <a:t>Minterm Selectivity</a:t>
                      </a:r>
                      <a:endParaRPr lang="en-IN" dirty="0">
                        <a:effectLst/>
                        <a:highlight>
                          <a:srgbClr val="00FF00"/>
                        </a:highlight>
                        <a:latin typeface="Arial Rounded MT Bold" panose="020F0704030504030204" pitchFamily="34" charset="0"/>
                      </a:endParaRPr>
                    </a:p>
                  </a:txBody>
                  <a:tcPr anchor="ctr"/>
                </a:tc>
                <a:tc>
                  <a:txBody>
                    <a:bodyPr/>
                    <a:lstStyle/>
                    <a:p>
                      <a:r>
                        <a:rPr lang="en-US" dirty="0">
                          <a:effectLst/>
                          <a:latin typeface="Arial Rounded MT Bold" panose="020F0704030504030204" pitchFamily="34" charset="0"/>
                        </a:rPr>
                        <a:t>Proportion of tuples satisfying a predicate (e.g., 30%).</a:t>
                      </a:r>
                    </a:p>
                  </a:txBody>
                  <a:tcPr anchor="ctr"/>
                </a:tc>
                <a:tc>
                  <a:txBody>
                    <a:bodyPr/>
                    <a:lstStyle/>
                    <a:p>
                      <a:r>
                        <a:rPr lang="en-IN">
                          <a:effectLst/>
                          <a:latin typeface="Arial Rounded MT Bold" panose="020F0704030504030204" pitchFamily="34" charset="0"/>
                        </a:rPr>
                        <a:t>N/A (Quantitative only).</a:t>
                      </a:r>
                    </a:p>
                  </a:txBody>
                  <a:tcPr anchor="ctr"/>
                </a:tc>
                <a:extLst>
                  <a:ext uri="{0D108BD9-81ED-4DB2-BD59-A6C34878D82A}">
                    <a16:rowId xmlns:a16="http://schemas.microsoft.com/office/drawing/2014/main" val="232861346"/>
                  </a:ext>
                </a:extLst>
              </a:tr>
              <a:tr h="699617">
                <a:tc>
                  <a:txBody>
                    <a:bodyPr/>
                    <a:lstStyle/>
                    <a:p>
                      <a:r>
                        <a:rPr lang="en-IN" b="1">
                          <a:effectLst/>
                          <a:highlight>
                            <a:srgbClr val="00FF00"/>
                          </a:highlight>
                          <a:latin typeface="Arial Rounded MT Bold" panose="020F0704030504030204" pitchFamily="34" charset="0"/>
                        </a:rPr>
                        <a:t>Access Frequency</a:t>
                      </a:r>
                      <a:endParaRPr lang="en-IN">
                        <a:effectLst/>
                        <a:highlight>
                          <a:srgbClr val="00FF00"/>
                        </a:highlight>
                        <a:latin typeface="Arial Rounded MT Bold" panose="020F0704030504030204" pitchFamily="34" charset="0"/>
                      </a:endParaRPr>
                    </a:p>
                  </a:txBody>
                  <a:tcPr anchor="ctr"/>
                </a:tc>
                <a:tc>
                  <a:txBody>
                    <a:bodyPr/>
                    <a:lstStyle/>
                    <a:p>
                      <a:r>
                        <a:rPr lang="en-US">
                          <a:effectLst/>
                          <a:latin typeface="Arial Rounded MT Bold" panose="020F0704030504030204" pitchFamily="34" charset="0"/>
                        </a:rPr>
                        <a:t>Number of accesses per fragment (e.g., 1,000/day).</a:t>
                      </a:r>
                    </a:p>
                  </a:txBody>
                  <a:tcPr anchor="ctr"/>
                </a:tc>
                <a:tc>
                  <a:txBody>
                    <a:bodyPr/>
                    <a:lstStyle/>
                    <a:p>
                      <a:r>
                        <a:rPr lang="en-IN">
                          <a:effectLst/>
                          <a:latin typeface="Arial Rounded MT Bold" panose="020F0704030504030204" pitchFamily="34" charset="0"/>
                        </a:rPr>
                        <a:t>N/A (Quantitative only).</a:t>
                      </a:r>
                    </a:p>
                  </a:txBody>
                  <a:tcPr anchor="ctr"/>
                </a:tc>
                <a:extLst>
                  <a:ext uri="{0D108BD9-81ED-4DB2-BD59-A6C34878D82A}">
                    <a16:rowId xmlns:a16="http://schemas.microsoft.com/office/drawing/2014/main" val="4201565915"/>
                  </a:ext>
                </a:extLst>
              </a:tr>
              <a:tr h="699617">
                <a:tc>
                  <a:txBody>
                    <a:bodyPr/>
                    <a:lstStyle/>
                    <a:p>
                      <a:r>
                        <a:rPr lang="en-IN" b="1">
                          <a:effectLst/>
                          <a:highlight>
                            <a:srgbClr val="00FF00"/>
                          </a:highlight>
                          <a:latin typeface="Arial Rounded MT Bold" panose="020F0704030504030204" pitchFamily="34" charset="0"/>
                        </a:rPr>
                        <a:t>Completeness</a:t>
                      </a:r>
                      <a:endParaRPr lang="en-IN">
                        <a:effectLst/>
                        <a:highlight>
                          <a:srgbClr val="00FF00"/>
                        </a:highlight>
                        <a:latin typeface="Arial Rounded MT Bold" panose="020F0704030504030204" pitchFamily="34" charset="0"/>
                      </a:endParaRPr>
                    </a:p>
                  </a:txBody>
                  <a:tcPr anchor="ctr"/>
                </a:tc>
                <a:tc>
                  <a:txBody>
                    <a:bodyPr/>
                    <a:lstStyle/>
                    <a:p>
                      <a:r>
                        <a:rPr lang="en-IN">
                          <a:effectLst/>
                          <a:latin typeface="Arial Rounded MT Bold" panose="020F0704030504030204" pitchFamily="34" charset="0"/>
                        </a:rPr>
                        <a:t>N/A (Qualitative only).</a:t>
                      </a:r>
                    </a:p>
                  </a:txBody>
                  <a:tcPr anchor="ctr"/>
                </a:tc>
                <a:tc>
                  <a:txBody>
                    <a:bodyPr/>
                    <a:lstStyle/>
                    <a:p>
                      <a:r>
                        <a:rPr lang="en-US">
                          <a:effectLst/>
                          <a:latin typeface="Arial Rounded MT Bold" panose="020F0704030504030204" pitchFamily="34" charset="0"/>
                        </a:rPr>
                        <a:t>Ensures no data loss during fragmentation.</a:t>
                      </a:r>
                    </a:p>
                  </a:txBody>
                  <a:tcPr anchor="ctr"/>
                </a:tc>
                <a:extLst>
                  <a:ext uri="{0D108BD9-81ED-4DB2-BD59-A6C34878D82A}">
                    <a16:rowId xmlns:a16="http://schemas.microsoft.com/office/drawing/2014/main" val="895742265"/>
                  </a:ext>
                </a:extLst>
              </a:tr>
              <a:tr h="699617">
                <a:tc>
                  <a:txBody>
                    <a:bodyPr/>
                    <a:lstStyle/>
                    <a:p>
                      <a:r>
                        <a:rPr lang="en-IN" b="1" dirty="0">
                          <a:effectLst/>
                          <a:highlight>
                            <a:srgbClr val="00FF00"/>
                          </a:highlight>
                          <a:latin typeface="Arial Rounded MT Bold" panose="020F0704030504030204" pitchFamily="34" charset="0"/>
                        </a:rPr>
                        <a:t>Minimality</a:t>
                      </a:r>
                      <a:endParaRPr lang="en-IN" dirty="0">
                        <a:effectLst/>
                        <a:highlight>
                          <a:srgbClr val="00FF00"/>
                        </a:highlight>
                        <a:latin typeface="Arial Rounded MT Bold" panose="020F0704030504030204" pitchFamily="34" charset="0"/>
                      </a:endParaRPr>
                    </a:p>
                  </a:txBody>
                  <a:tcPr anchor="ctr"/>
                </a:tc>
                <a:tc>
                  <a:txBody>
                    <a:bodyPr/>
                    <a:lstStyle/>
                    <a:p>
                      <a:r>
                        <a:rPr lang="en-IN">
                          <a:effectLst/>
                          <a:latin typeface="Arial Rounded MT Bold" panose="020F0704030504030204" pitchFamily="34" charset="0"/>
                        </a:rPr>
                        <a:t>N/A (Qualitative only).</a:t>
                      </a:r>
                    </a:p>
                  </a:txBody>
                  <a:tcPr anchor="ctr"/>
                </a:tc>
                <a:tc>
                  <a:txBody>
                    <a:bodyPr/>
                    <a:lstStyle/>
                    <a:p>
                      <a:r>
                        <a:rPr lang="en-US" dirty="0">
                          <a:effectLst/>
                          <a:latin typeface="Arial Rounded MT Bold" panose="020F0704030504030204" pitchFamily="34" charset="0"/>
                        </a:rPr>
                        <a:t>Avoids unnecessary complexity or redundancy.</a:t>
                      </a:r>
                    </a:p>
                  </a:txBody>
                  <a:tcPr anchor="ctr"/>
                </a:tc>
                <a:extLst>
                  <a:ext uri="{0D108BD9-81ED-4DB2-BD59-A6C34878D82A}">
                    <a16:rowId xmlns:a16="http://schemas.microsoft.com/office/drawing/2014/main" val="2866474048"/>
                  </a:ext>
                </a:extLst>
              </a:tr>
            </a:tbl>
          </a:graphicData>
        </a:graphic>
      </p:graphicFrame>
    </p:spTree>
    <p:extLst>
      <p:ext uri="{BB962C8B-B14F-4D97-AF65-F5344CB8AC3E}">
        <p14:creationId xmlns:p14="http://schemas.microsoft.com/office/powerpoint/2010/main" val="3113364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Shape 3">
            <a:extLst>
              <a:ext uri="{FF2B5EF4-FFF2-40B4-BE49-F238E27FC236}">
                <a16:creationId xmlns:a16="http://schemas.microsoft.com/office/drawing/2014/main" id="{BCDA6449-E78D-DB2A-9D66-410B025BE52B}"/>
              </a:ext>
            </a:extLst>
          </p:cNvPr>
          <p:cNvSpPr/>
          <p:nvPr/>
        </p:nvSpPr>
        <p:spPr>
          <a:xfrm flipH="1">
            <a:off x="8047845" y="1679105"/>
            <a:ext cx="3520739" cy="4516421"/>
          </a:xfrm>
          <a:prstGeom prst="corner">
            <a:avLst>
              <a:gd name="adj1" fmla="val 16077"/>
              <a:gd name="adj2" fmla="val 16078"/>
            </a:avLst>
          </a:prstGeom>
          <a:solidFill>
            <a:schemeClr val="tx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 name="Diagram 4">
            <a:extLst>
              <a:ext uri="{FF2B5EF4-FFF2-40B4-BE49-F238E27FC236}">
                <a16:creationId xmlns:a16="http://schemas.microsoft.com/office/drawing/2014/main" id="{F9FAEEE2-00C7-0BD8-11B8-6C192BF71EFA}"/>
              </a:ext>
            </a:extLst>
          </p:cNvPr>
          <p:cNvGraphicFramePr/>
          <p:nvPr>
            <p:extLst>
              <p:ext uri="{D42A27DB-BD31-4B8C-83A1-F6EECF244321}">
                <p14:modId xmlns:p14="http://schemas.microsoft.com/office/powerpoint/2010/main" val="572458485"/>
              </p:ext>
            </p:extLst>
          </p:nvPr>
        </p:nvGraphicFramePr>
        <p:xfrm>
          <a:off x="807844" y="1399709"/>
          <a:ext cx="9576705" cy="46770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83C72EA3-DD15-CAC6-F84E-888D794C61A3}"/>
              </a:ext>
            </a:extLst>
          </p:cNvPr>
          <p:cNvSpPr/>
          <p:nvPr/>
        </p:nvSpPr>
        <p:spPr>
          <a:xfrm>
            <a:off x="1313866" y="674280"/>
            <a:ext cx="9858375" cy="898709"/>
          </a:xfrm>
          <a:prstGeom prst="roundRect">
            <a:avLst/>
          </a:prstGeom>
          <a:solidFill>
            <a:schemeClr val="dk1">
              <a:alpha val="49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solidFill>
                  <a:schemeClr val="tx2">
                    <a:lumMod val="50000"/>
                  </a:schemeClr>
                </a:solidFill>
                <a:latin typeface="Algerian" panose="04020705040A02060702" pitchFamily="82" charset="0"/>
              </a:rPr>
              <a:t>Practical Application</a:t>
            </a:r>
          </a:p>
        </p:txBody>
      </p:sp>
      <p:pic>
        <p:nvPicPr>
          <p:cNvPr id="7" name="Picture 6">
            <a:extLst>
              <a:ext uri="{FF2B5EF4-FFF2-40B4-BE49-F238E27FC236}">
                <a16:creationId xmlns:a16="http://schemas.microsoft.com/office/drawing/2014/main" id="{F39B97AA-3539-CF56-5D5F-EE3F1CCC416F}"/>
              </a:ext>
            </a:extLst>
          </p:cNvPr>
          <p:cNvPicPr>
            <a:picLocks noChangeAspect="1"/>
          </p:cNvPicPr>
          <p:nvPr/>
        </p:nvPicPr>
        <p:blipFill>
          <a:blip r:embed="rId7"/>
          <a:stretch>
            <a:fillRect/>
          </a:stretch>
        </p:blipFill>
        <p:spPr>
          <a:xfrm>
            <a:off x="1623373" y="3160745"/>
            <a:ext cx="368155" cy="368155"/>
          </a:xfrm>
          <a:prstGeom prst="rect">
            <a:avLst/>
          </a:prstGeom>
        </p:spPr>
      </p:pic>
      <p:pic>
        <p:nvPicPr>
          <p:cNvPr id="9" name="Picture 8">
            <a:extLst>
              <a:ext uri="{FF2B5EF4-FFF2-40B4-BE49-F238E27FC236}">
                <a16:creationId xmlns:a16="http://schemas.microsoft.com/office/drawing/2014/main" id="{CE472CBC-A21B-508D-1B96-2FD154A22E30}"/>
              </a:ext>
            </a:extLst>
          </p:cNvPr>
          <p:cNvPicPr>
            <a:picLocks noChangeAspect="1"/>
          </p:cNvPicPr>
          <p:nvPr/>
        </p:nvPicPr>
        <p:blipFill>
          <a:blip r:embed="rId7"/>
          <a:stretch>
            <a:fillRect/>
          </a:stretch>
        </p:blipFill>
        <p:spPr>
          <a:xfrm>
            <a:off x="1623373" y="4364769"/>
            <a:ext cx="368155" cy="368155"/>
          </a:xfrm>
          <a:prstGeom prst="rect">
            <a:avLst/>
          </a:prstGeom>
        </p:spPr>
      </p:pic>
      <p:pic>
        <p:nvPicPr>
          <p:cNvPr id="10" name="Picture 9">
            <a:extLst>
              <a:ext uri="{FF2B5EF4-FFF2-40B4-BE49-F238E27FC236}">
                <a16:creationId xmlns:a16="http://schemas.microsoft.com/office/drawing/2014/main" id="{5E42346C-10E9-1228-AA45-46830F6E1058}"/>
              </a:ext>
            </a:extLst>
          </p:cNvPr>
          <p:cNvPicPr>
            <a:picLocks noChangeAspect="1"/>
          </p:cNvPicPr>
          <p:nvPr/>
        </p:nvPicPr>
        <p:blipFill>
          <a:blip r:embed="rId7"/>
          <a:stretch>
            <a:fillRect/>
          </a:stretch>
        </p:blipFill>
        <p:spPr>
          <a:xfrm>
            <a:off x="7495611" y="3060845"/>
            <a:ext cx="368155" cy="368155"/>
          </a:xfrm>
          <a:prstGeom prst="rect">
            <a:avLst/>
          </a:prstGeom>
        </p:spPr>
      </p:pic>
      <p:pic>
        <p:nvPicPr>
          <p:cNvPr id="11" name="Picture 10">
            <a:extLst>
              <a:ext uri="{FF2B5EF4-FFF2-40B4-BE49-F238E27FC236}">
                <a16:creationId xmlns:a16="http://schemas.microsoft.com/office/drawing/2014/main" id="{2E5C77A4-0D09-261B-E358-1CFADC3549D6}"/>
              </a:ext>
            </a:extLst>
          </p:cNvPr>
          <p:cNvPicPr>
            <a:picLocks noChangeAspect="1"/>
          </p:cNvPicPr>
          <p:nvPr/>
        </p:nvPicPr>
        <p:blipFill>
          <a:blip r:embed="rId7"/>
          <a:stretch>
            <a:fillRect/>
          </a:stretch>
        </p:blipFill>
        <p:spPr>
          <a:xfrm>
            <a:off x="7495610" y="4527207"/>
            <a:ext cx="368155" cy="368155"/>
          </a:xfrm>
          <a:prstGeom prst="rect">
            <a:avLst/>
          </a:prstGeom>
        </p:spPr>
      </p:pic>
    </p:spTree>
    <p:extLst>
      <p:ext uri="{BB962C8B-B14F-4D97-AF65-F5344CB8AC3E}">
        <p14:creationId xmlns:p14="http://schemas.microsoft.com/office/powerpoint/2010/main" val="2618071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A918-2F92-5B4B-7B7F-C92EA69256E7}"/>
              </a:ext>
            </a:extLst>
          </p:cNvPr>
          <p:cNvSpPr txBox="1">
            <a:spLocks/>
          </p:cNvSpPr>
          <p:nvPr/>
        </p:nvSpPr>
        <p:spPr>
          <a:xfrm>
            <a:off x="2124245" y="374020"/>
            <a:ext cx="7943510" cy="822640"/>
          </a:xfrm>
          <a:custGeom>
            <a:avLst/>
            <a:gdLst>
              <a:gd name="connsiteX0" fmla="*/ 0 w 7943510"/>
              <a:gd name="connsiteY0" fmla="*/ 0 h 822640"/>
              <a:gd name="connsiteX1" fmla="*/ 726264 w 7943510"/>
              <a:gd name="connsiteY1" fmla="*/ 0 h 822640"/>
              <a:gd name="connsiteX2" fmla="*/ 1373092 w 7943510"/>
              <a:gd name="connsiteY2" fmla="*/ 0 h 822640"/>
              <a:gd name="connsiteX3" fmla="*/ 1781616 w 7943510"/>
              <a:gd name="connsiteY3" fmla="*/ 0 h 822640"/>
              <a:gd name="connsiteX4" fmla="*/ 2428444 w 7943510"/>
              <a:gd name="connsiteY4" fmla="*/ 0 h 822640"/>
              <a:gd name="connsiteX5" fmla="*/ 2916403 w 7943510"/>
              <a:gd name="connsiteY5" fmla="*/ 0 h 822640"/>
              <a:gd name="connsiteX6" fmla="*/ 3404361 w 7943510"/>
              <a:gd name="connsiteY6" fmla="*/ 0 h 822640"/>
              <a:gd name="connsiteX7" fmla="*/ 4051190 w 7943510"/>
              <a:gd name="connsiteY7" fmla="*/ 0 h 822640"/>
              <a:gd name="connsiteX8" fmla="*/ 4777454 w 7943510"/>
              <a:gd name="connsiteY8" fmla="*/ 0 h 822640"/>
              <a:gd name="connsiteX9" fmla="*/ 5106542 w 7943510"/>
              <a:gd name="connsiteY9" fmla="*/ 0 h 822640"/>
              <a:gd name="connsiteX10" fmla="*/ 5515066 w 7943510"/>
              <a:gd name="connsiteY10" fmla="*/ 0 h 822640"/>
              <a:gd name="connsiteX11" fmla="*/ 5844154 w 7943510"/>
              <a:gd name="connsiteY11" fmla="*/ 0 h 822640"/>
              <a:gd name="connsiteX12" fmla="*/ 6490982 w 7943510"/>
              <a:gd name="connsiteY12" fmla="*/ 0 h 822640"/>
              <a:gd name="connsiteX13" fmla="*/ 7137811 w 7943510"/>
              <a:gd name="connsiteY13" fmla="*/ 0 h 822640"/>
              <a:gd name="connsiteX14" fmla="*/ 7943510 w 7943510"/>
              <a:gd name="connsiteY14" fmla="*/ 0 h 822640"/>
              <a:gd name="connsiteX15" fmla="*/ 7943510 w 7943510"/>
              <a:gd name="connsiteY15" fmla="*/ 386641 h 822640"/>
              <a:gd name="connsiteX16" fmla="*/ 7943510 w 7943510"/>
              <a:gd name="connsiteY16" fmla="*/ 822640 h 822640"/>
              <a:gd name="connsiteX17" fmla="*/ 7217246 w 7943510"/>
              <a:gd name="connsiteY17" fmla="*/ 822640 h 822640"/>
              <a:gd name="connsiteX18" fmla="*/ 6888158 w 7943510"/>
              <a:gd name="connsiteY18" fmla="*/ 822640 h 822640"/>
              <a:gd name="connsiteX19" fmla="*/ 6241329 w 7943510"/>
              <a:gd name="connsiteY19" fmla="*/ 822640 h 822640"/>
              <a:gd name="connsiteX20" fmla="*/ 5673936 w 7943510"/>
              <a:gd name="connsiteY20" fmla="*/ 822640 h 822640"/>
              <a:gd name="connsiteX21" fmla="*/ 5265412 w 7943510"/>
              <a:gd name="connsiteY21" fmla="*/ 822640 h 822640"/>
              <a:gd name="connsiteX22" fmla="*/ 4698019 w 7943510"/>
              <a:gd name="connsiteY22" fmla="*/ 822640 h 822640"/>
              <a:gd name="connsiteX23" fmla="*/ 3971755 w 7943510"/>
              <a:gd name="connsiteY23" fmla="*/ 822640 h 822640"/>
              <a:gd name="connsiteX24" fmla="*/ 3404361 w 7943510"/>
              <a:gd name="connsiteY24" fmla="*/ 822640 h 822640"/>
              <a:gd name="connsiteX25" fmla="*/ 3075273 w 7943510"/>
              <a:gd name="connsiteY25" fmla="*/ 822640 h 822640"/>
              <a:gd name="connsiteX26" fmla="*/ 2507880 w 7943510"/>
              <a:gd name="connsiteY26" fmla="*/ 822640 h 822640"/>
              <a:gd name="connsiteX27" fmla="*/ 2099356 w 7943510"/>
              <a:gd name="connsiteY27" fmla="*/ 822640 h 822640"/>
              <a:gd name="connsiteX28" fmla="*/ 1531963 w 7943510"/>
              <a:gd name="connsiteY28" fmla="*/ 822640 h 822640"/>
              <a:gd name="connsiteX29" fmla="*/ 1044004 w 7943510"/>
              <a:gd name="connsiteY29" fmla="*/ 822640 h 822640"/>
              <a:gd name="connsiteX30" fmla="*/ 635481 w 7943510"/>
              <a:gd name="connsiteY30" fmla="*/ 822640 h 822640"/>
              <a:gd name="connsiteX31" fmla="*/ 0 w 7943510"/>
              <a:gd name="connsiteY31" fmla="*/ 822640 h 822640"/>
              <a:gd name="connsiteX32" fmla="*/ 0 w 7943510"/>
              <a:gd name="connsiteY32" fmla="*/ 411320 h 822640"/>
              <a:gd name="connsiteX33" fmla="*/ 0 w 7943510"/>
              <a:gd name="connsiteY33" fmla="*/ 0 h 82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43510" h="822640" fill="none" extrusionOk="0">
                <a:moveTo>
                  <a:pt x="0" y="0"/>
                </a:moveTo>
                <a:cubicBezTo>
                  <a:pt x="283021" y="-78410"/>
                  <a:pt x="510560" y="8533"/>
                  <a:pt x="726264" y="0"/>
                </a:cubicBezTo>
                <a:cubicBezTo>
                  <a:pt x="941968" y="-8533"/>
                  <a:pt x="1150119" y="72031"/>
                  <a:pt x="1373092" y="0"/>
                </a:cubicBezTo>
                <a:cubicBezTo>
                  <a:pt x="1596065" y="-72031"/>
                  <a:pt x="1670941" y="48482"/>
                  <a:pt x="1781616" y="0"/>
                </a:cubicBezTo>
                <a:cubicBezTo>
                  <a:pt x="1892291" y="-48482"/>
                  <a:pt x="2193735" y="46307"/>
                  <a:pt x="2428444" y="0"/>
                </a:cubicBezTo>
                <a:cubicBezTo>
                  <a:pt x="2663153" y="-46307"/>
                  <a:pt x="2718272" y="50409"/>
                  <a:pt x="2916403" y="0"/>
                </a:cubicBezTo>
                <a:cubicBezTo>
                  <a:pt x="3114534" y="-50409"/>
                  <a:pt x="3242609" y="10174"/>
                  <a:pt x="3404361" y="0"/>
                </a:cubicBezTo>
                <a:cubicBezTo>
                  <a:pt x="3566113" y="-10174"/>
                  <a:pt x="3734974" y="35193"/>
                  <a:pt x="4051190" y="0"/>
                </a:cubicBezTo>
                <a:cubicBezTo>
                  <a:pt x="4367406" y="-35193"/>
                  <a:pt x="4549917" y="28459"/>
                  <a:pt x="4777454" y="0"/>
                </a:cubicBezTo>
                <a:cubicBezTo>
                  <a:pt x="5004991" y="-28459"/>
                  <a:pt x="4943299" y="26854"/>
                  <a:pt x="5106542" y="0"/>
                </a:cubicBezTo>
                <a:cubicBezTo>
                  <a:pt x="5269785" y="-26854"/>
                  <a:pt x="5358881" y="32775"/>
                  <a:pt x="5515066" y="0"/>
                </a:cubicBezTo>
                <a:cubicBezTo>
                  <a:pt x="5671251" y="-32775"/>
                  <a:pt x="5764566" y="1295"/>
                  <a:pt x="5844154" y="0"/>
                </a:cubicBezTo>
                <a:cubicBezTo>
                  <a:pt x="5923742" y="-1295"/>
                  <a:pt x="6206380" y="4831"/>
                  <a:pt x="6490982" y="0"/>
                </a:cubicBezTo>
                <a:cubicBezTo>
                  <a:pt x="6775584" y="-4831"/>
                  <a:pt x="6945980" y="37347"/>
                  <a:pt x="7137811" y="0"/>
                </a:cubicBezTo>
                <a:cubicBezTo>
                  <a:pt x="7329642" y="-37347"/>
                  <a:pt x="7676684" y="46636"/>
                  <a:pt x="7943510" y="0"/>
                </a:cubicBezTo>
                <a:cubicBezTo>
                  <a:pt x="7971962" y="135372"/>
                  <a:pt x="7921044" y="270205"/>
                  <a:pt x="7943510" y="386641"/>
                </a:cubicBezTo>
                <a:cubicBezTo>
                  <a:pt x="7965976" y="503077"/>
                  <a:pt x="7894807" y="704899"/>
                  <a:pt x="7943510" y="822640"/>
                </a:cubicBezTo>
                <a:cubicBezTo>
                  <a:pt x="7638412" y="842830"/>
                  <a:pt x="7455605" y="818503"/>
                  <a:pt x="7217246" y="822640"/>
                </a:cubicBezTo>
                <a:cubicBezTo>
                  <a:pt x="6978887" y="826777"/>
                  <a:pt x="7029531" y="815803"/>
                  <a:pt x="6888158" y="822640"/>
                </a:cubicBezTo>
                <a:cubicBezTo>
                  <a:pt x="6746785" y="829477"/>
                  <a:pt x="6514927" y="822101"/>
                  <a:pt x="6241329" y="822640"/>
                </a:cubicBezTo>
                <a:cubicBezTo>
                  <a:pt x="5967731" y="823179"/>
                  <a:pt x="5834821" y="812870"/>
                  <a:pt x="5673936" y="822640"/>
                </a:cubicBezTo>
                <a:cubicBezTo>
                  <a:pt x="5513051" y="832410"/>
                  <a:pt x="5398294" y="781124"/>
                  <a:pt x="5265412" y="822640"/>
                </a:cubicBezTo>
                <a:cubicBezTo>
                  <a:pt x="5132530" y="864156"/>
                  <a:pt x="4947410" y="813289"/>
                  <a:pt x="4698019" y="822640"/>
                </a:cubicBezTo>
                <a:cubicBezTo>
                  <a:pt x="4448628" y="831991"/>
                  <a:pt x="4334462" y="794907"/>
                  <a:pt x="3971755" y="822640"/>
                </a:cubicBezTo>
                <a:cubicBezTo>
                  <a:pt x="3609048" y="850373"/>
                  <a:pt x="3616245" y="789873"/>
                  <a:pt x="3404361" y="822640"/>
                </a:cubicBezTo>
                <a:cubicBezTo>
                  <a:pt x="3192477" y="855407"/>
                  <a:pt x="3191746" y="807155"/>
                  <a:pt x="3075273" y="822640"/>
                </a:cubicBezTo>
                <a:cubicBezTo>
                  <a:pt x="2958800" y="838125"/>
                  <a:pt x="2756519" y="817788"/>
                  <a:pt x="2507880" y="822640"/>
                </a:cubicBezTo>
                <a:cubicBezTo>
                  <a:pt x="2259241" y="827492"/>
                  <a:pt x="2292537" y="801098"/>
                  <a:pt x="2099356" y="822640"/>
                </a:cubicBezTo>
                <a:cubicBezTo>
                  <a:pt x="1906175" y="844182"/>
                  <a:pt x="1772965" y="770367"/>
                  <a:pt x="1531963" y="822640"/>
                </a:cubicBezTo>
                <a:cubicBezTo>
                  <a:pt x="1290961" y="874913"/>
                  <a:pt x="1243474" y="806003"/>
                  <a:pt x="1044004" y="822640"/>
                </a:cubicBezTo>
                <a:cubicBezTo>
                  <a:pt x="844534" y="839277"/>
                  <a:pt x="827518" y="785032"/>
                  <a:pt x="635481" y="822640"/>
                </a:cubicBezTo>
                <a:cubicBezTo>
                  <a:pt x="443444" y="860248"/>
                  <a:pt x="146032" y="798803"/>
                  <a:pt x="0" y="822640"/>
                </a:cubicBezTo>
                <a:cubicBezTo>
                  <a:pt x="-25857" y="636667"/>
                  <a:pt x="12082" y="568347"/>
                  <a:pt x="0" y="411320"/>
                </a:cubicBezTo>
                <a:cubicBezTo>
                  <a:pt x="-12082" y="254293"/>
                  <a:pt x="29036" y="123773"/>
                  <a:pt x="0" y="0"/>
                </a:cubicBezTo>
                <a:close/>
              </a:path>
              <a:path w="7943510" h="822640" stroke="0" extrusionOk="0">
                <a:moveTo>
                  <a:pt x="0" y="0"/>
                </a:moveTo>
                <a:cubicBezTo>
                  <a:pt x="255983" y="-27120"/>
                  <a:pt x="542888" y="5556"/>
                  <a:pt x="726264" y="0"/>
                </a:cubicBezTo>
                <a:cubicBezTo>
                  <a:pt x="909640" y="-5556"/>
                  <a:pt x="1066687" y="46548"/>
                  <a:pt x="1214222" y="0"/>
                </a:cubicBezTo>
                <a:cubicBezTo>
                  <a:pt x="1361757" y="-46548"/>
                  <a:pt x="1675887" y="55595"/>
                  <a:pt x="1940486" y="0"/>
                </a:cubicBezTo>
                <a:cubicBezTo>
                  <a:pt x="2205085" y="-55595"/>
                  <a:pt x="2319392" y="10081"/>
                  <a:pt x="2587315" y="0"/>
                </a:cubicBezTo>
                <a:cubicBezTo>
                  <a:pt x="2855238" y="-10081"/>
                  <a:pt x="2782032" y="12451"/>
                  <a:pt x="2916403" y="0"/>
                </a:cubicBezTo>
                <a:cubicBezTo>
                  <a:pt x="3050774" y="-12451"/>
                  <a:pt x="3495429" y="83058"/>
                  <a:pt x="3642667" y="0"/>
                </a:cubicBezTo>
                <a:cubicBezTo>
                  <a:pt x="3789905" y="-83058"/>
                  <a:pt x="4118892" y="60005"/>
                  <a:pt x="4368930" y="0"/>
                </a:cubicBezTo>
                <a:cubicBezTo>
                  <a:pt x="4618968" y="-60005"/>
                  <a:pt x="4862876" y="36870"/>
                  <a:pt x="5095194" y="0"/>
                </a:cubicBezTo>
                <a:cubicBezTo>
                  <a:pt x="5327512" y="-36870"/>
                  <a:pt x="5369398" y="18553"/>
                  <a:pt x="5503718" y="0"/>
                </a:cubicBezTo>
                <a:cubicBezTo>
                  <a:pt x="5638038" y="-18553"/>
                  <a:pt x="6016844" y="73384"/>
                  <a:pt x="6150546" y="0"/>
                </a:cubicBezTo>
                <a:cubicBezTo>
                  <a:pt x="6284248" y="-73384"/>
                  <a:pt x="6328822" y="3208"/>
                  <a:pt x="6479635" y="0"/>
                </a:cubicBezTo>
                <a:cubicBezTo>
                  <a:pt x="6630448" y="-3208"/>
                  <a:pt x="6724734" y="16062"/>
                  <a:pt x="6967593" y="0"/>
                </a:cubicBezTo>
                <a:cubicBezTo>
                  <a:pt x="7210452" y="-16062"/>
                  <a:pt x="7273197" y="22061"/>
                  <a:pt x="7376116" y="0"/>
                </a:cubicBezTo>
                <a:cubicBezTo>
                  <a:pt x="7479035" y="-22061"/>
                  <a:pt x="7810050" y="11343"/>
                  <a:pt x="7943510" y="0"/>
                </a:cubicBezTo>
                <a:cubicBezTo>
                  <a:pt x="7952030" y="196665"/>
                  <a:pt x="7910053" y="318190"/>
                  <a:pt x="7943510" y="427773"/>
                </a:cubicBezTo>
                <a:cubicBezTo>
                  <a:pt x="7976967" y="537356"/>
                  <a:pt x="7940896" y="734610"/>
                  <a:pt x="7943510" y="822640"/>
                </a:cubicBezTo>
                <a:cubicBezTo>
                  <a:pt x="7856883" y="824589"/>
                  <a:pt x="7741741" y="808128"/>
                  <a:pt x="7614422" y="822640"/>
                </a:cubicBezTo>
                <a:cubicBezTo>
                  <a:pt x="7487103" y="837152"/>
                  <a:pt x="7223005" y="807888"/>
                  <a:pt x="6967593" y="822640"/>
                </a:cubicBezTo>
                <a:cubicBezTo>
                  <a:pt x="6712181" y="837392"/>
                  <a:pt x="6757138" y="801168"/>
                  <a:pt x="6638505" y="822640"/>
                </a:cubicBezTo>
                <a:cubicBezTo>
                  <a:pt x="6519872" y="844112"/>
                  <a:pt x="6311641" y="777074"/>
                  <a:pt x="6150546" y="822640"/>
                </a:cubicBezTo>
                <a:cubicBezTo>
                  <a:pt x="5989451" y="868206"/>
                  <a:pt x="5752751" y="776201"/>
                  <a:pt x="5583153" y="822640"/>
                </a:cubicBezTo>
                <a:cubicBezTo>
                  <a:pt x="5413555" y="869079"/>
                  <a:pt x="5189440" y="801511"/>
                  <a:pt x="5015759" y="822640"/>
                </a:cubicBezTo>
                <a:cubicBezTo>
                  <a:pt x="4842078" y="843769"/>
                  <a:pt x="4722237" y="817408"/>
                  <a:pt x="4527801" y="822640"/>
                </a:cubicBezTo>
                <a:cubicBezTo>
                  <a:pt x="4333365" y="827872"/>
                  <a:pt x="4163836" y="820876"/>
                  <a:pt x="3960407" y="822640"/>
                </a:cubicBezTo>
                <a:cubicBezTo>
                  <a:pt x="3756978" y="824404"/>
                  <a:pt x="3521016" y="796720"/>
                  <a:pt x="3393014" y="822640"/>
                </a:cubicBezTo>
                <a:cubicBezTo>
                  <a:pt x="3265012" y="848560"/>
                  <a:pt x="2998549" y="761780"/>
                  <a:pt x="2825620" y="822640"/>
                </a:cubicBezTo>
                <a:cubicBezTo>
                  <a:pt x="2652691" y="883500"/>
                  <a:pt x="2316532" y="738075"/>
                  <a:pt x="2099356" y="822640"/>
                </a:cubicBezTo>
                <a:cubicBezTo>
                  <a:pt x="1882180" y="907205"/>
                  <a:pt x="1853961" y="778254"/>
                  <a:pt x="1611398" y="822640"/>
                </a:cubicBezTo>
                <a:cubicBezTo>
                  <a:pt x="1368835" y="867026"/>
                  <a:pt x="1267459" y="757802"/>
                  <a:pt x="1044004" y="822640"/>
                </a:cubicBezTo>
                <a:cubicBezTo>
                  <a:pt x="820549" y="887478"/>
                  <a:pt x="314623" y="769138"/>
                  <a:pt x="0" y="822640"/>
                </a:cubicBezTo>
                <a:cubicBezTo>
                  <a:pt x="-23053" y="733924"/>
                  <a:pt x="33587" y="552431"/>
                  <a:pt x="0" y="394867"/>
                </a:cubicBezTo>
                <a:cubicBezTo>
                  <a:pt x="-33587" y="237303"/>
                  <a:pt x="9865" y="81014"/>
                  <a:pt x="0" y="0"/>
                </a:cubicBezTo>
                <a:close/>
              </a:path>
            </a:pathLst>
          </a:custGeom>
          <a:ln w="6350" cap="flat" cmpd="sng" algn="in">
            <a:solidFill>
              <a:schemeClr val="accent2"/>
            </a:solidFill>
            <a:prstDash val="solid"/>
            <a:extLst>
              <a:ext uri="{C807C97D-BFC1-408E-A445-0C87EB9F89A2}">
                <ask:lineSketchStyleProps xmlns:ask="http://schemas.microsoft.com/office/drawing/2018/sketchyshapes" sd="4154122828">
                  <a:prstGeom prst="rect">
                    <a:avLst/>
                  </a:prstGeom>
                  <ask:type>
                    <ask:lineSketchScribble/>
                  </ask:type>
                </ask:lineSketchStyleProps>
              </a:ext>
            </a:extLst>
          </a:ln>
          <a:effectLst>
            <a:glow rad="635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anchor="ctr"/>
          <a:lstStyle>
            <a:lvl1pPr algn="l" defTabSz="914400" rtl="0" eaLnBrk="1" latinLnBrk="0" hangingPunct="1">
              <a:lnSpc>
                <a:spcPct val="89000"/>
              </a:lnSpc>
              <a:spcBef>
                <a:spcPct val="0"/>
              </a:spcBef>
              <a:buNone/>
              <a:defRPr sz="4400" kern="120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b="1" dirty="0">
                <a:latin typeface="Algerian" panose="04020705040A02060702" pitchFamily="82" charset="0"/>
              </a:rPr>
              <a:t>Example scenario</a:t>
            </a:r>
            <a:endParaRPr lang="en-IN" sz="3600" b="1" dirty="0">
              <a:latin typeface="Algerian" panose="04020705040A02060702" pitchFamily="82" charset="0"/>
            </a:endParaRPr>
          </a:p>
        </p:txBody>
      </p:sp>
      <p:sp>
        <p:nvSpPr>
          <p:cNvPr id="3" name="Rectangle 2">
            <a:extLst>
              <a:ext uri="{FF2B5EF4-FFF2-40B4-BE49-F238E27FC236}">
                <a16:creationId xmlns:a16="http://schemas.microsoft.com/office/drawing/2014/main" id="{94C468AB-DF97-0EAB-1813-DC10E451D76C}"/>
              </a:ext>
            </a:extLst>
          </p:cNvPr>
          <p:cNvSpPr/>
          <p:nvPr/>
        </p:nvSpPr>
        <p:spPr>
          <a:xfrm>
            <a:off x="1324947" y="1604865"/>
            <a:ext cx="9871788" cy="44880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7" name="TextBox 6">
            <a:extLst>
              <a:ext uri="{FF2B5EF4-FFF2-40B4-BE49-F238E27FC236}">
                <a16:creationId xmlns:a16="http://schemas.microsoft.com/office/drawing/2014/main" id="{65DE6929-7983-D8D9-713F-129D1660ABBE}"/>
              </a:ext>
            </a:extLst>
          </p:cNvPr>
          <p:cNvSpPr txBox="1"/>
          <p:nvPr/>
        </p:nvSpPr>
        <p:spPr>
          <a:xfrm>
            <a:off x="1569487" y="1874194"/>
            <a:ext cx="9053026" cy="1477328"/>
          </a:xfrm>
          <a:prstGeom prst="rect">
            <a:avLst/>
          </a:prstGeom>
          <a:noFill/>
        </p:spPr>
        <p:txBody>
          <a:bodyPr wrap="square">
            <a:spAutoFit/>
          </a:bodyPr>
          <a:lstStyle/>
          <a:p>
            <a:pPr algn="just"/>
            <a:r>
              <a:rPr lang="en-IN" dirty="0">
                <a:latin typeface="Arial Rounded MT Bold" panose="020F0704030504030204" pitchFamily="34" charset="0"/>
              </a:rPr>
              <a:t>Consider a distributed DBMS for a organisation with database schema:</a:t>
            </a:r>
          </a:p>
          <a:p>
            <a:pPr marL="285750" indent="-285750" algn="ctr">
              <a:buFont typeface="Wingdings" panose="05000000000000000000" pitchFamily="2" charset="2"/>
              <a:buChar char="Ø"/>
            </a:pPr>
            <a:r>
              <a:rPr lang="en-IN" b="1" dirty="0">
                <a:latin typeface="Arial Rounded MT Bold" panose="020F0704030504030204" pitchFamily="34" charset="0"/>
              </a:rPr>
              <a:t>PAY(TITLE, SAL)</a:t>
            </a:r>
          </a:p>
          <a:p>
            <a:pPr marL="285750" indent="-285750" algn="ctr">
              <a:buFont typeface="Wingdings" panose="05000000000000000000" pitchFamily="2" charset="2"/>
              <a:buChar char="Ø"/>
            </a:pPr>
            <a:r>
              <a:rPr lang="en-IN" b="1" dirty="0">
                <a:latin typeface="Arial Rounded MT Bold" panose="020F0704030504030204" pitchFamily="34" charset="0"/>
              </a:rPr>
              <a:t>EMP(ENO, ENAME, TITLE)</a:t>
            </a:r>
          </a:p>
          <a:p>
            <a:pPr marL="285750" indent="-285750" algn="just">
              <a:buFont typeface="Wingdings" panose="05000000000000000000" pitchFamily="2" charset="2"/>
              <a:buChar char="Ø"/>
            </a:pPr>
            <a:r>
              <a:rPr lang="en-IN" b="1" u="sng" dirty="0">
                <a:latin typeface="Arial Rounded MT Bold" panose="020F0704030504030204" pitchFamily="34" charset="0"/>
              </a:rPr>
              <a:t>PAY(TITLE, SAL) TABLE : </a:t>
            </a:r>
          </a:p>
          <a:p>
            <a:pPr marL="285750" indent="-285750" algn="just">
              <a:buFont typeface="Wingdings" panose="05000000000000000000" pitchFamily="2" charset="2"/>
              <a:buChar char="Ø"/>
            </a:pPr>
            <a:endParaRPr lang="en-IN" b="1" u="sng" dirty="0">
              <a:latin typeface="Arial Rounded MT Bold" panose="020F0704030504030204" pitchFamily="34" charset="0"/>
            </a:endParaRPr>
          </a:p>
        </p:txBody>
      </p:sp>
      <p:graphicFrame>
        <p:nvGraphicFramePr>
          <p:cNvPr id="8" name="Table 7">
            <a:extLst>
              <a:ext uri="{FF2B5EF4-FFF2-40B4-BE49-F238E27FC236}">
                <a16:creationId xmlns:a16="http://schemas.microsoft.com/office/drawing/2014/main" id="{5495AC63-EDD6-EF7C-57BA-8526A2F6C906}"/>
              </a:ext>
            </a:extLst>
          </p:cNvPr>
          <p:cNvGraphicFramePr>
            <a:graphicFrameLocks noGrp="1"/>
          </p:cNvGraphicFramePr>
          <p:nvPr>
            <p:extLst>
              <p:ext uri="{D42A27DB-BD31-4B8C-83A1-F6EECF244321}">
                <p14:modId xmlns:p14="http://schemas.microsoft.com/office/powerpoint/2010/main" val="3025157213"/>
              </p:ext>
            </p:extLst>
          </p:nvPr>
        </p:nvGraphicFramePr>
        <p:xfrm>
          <a:off x="3302700" y="3265715"/>
          <a:ext cx="5586600" cy="2209800"/>
        </p:xfrm>
        <a:graphic>
          <a:graphicData uri="http://schemas.openxmlformats.org/drawingml/2006/table">
            <a:tbl>
              <a:tblPr firstRow="1" bandRow="1">
                <a:tableStyleId>{00A15C55-8517-42AA-B614-E9B94910E393}</a:tableStyleId>
              </a:tblPr>
              <a:tblGrid>
                <a:gridCol w="2793300">
                  <a:extLst>
                    <a:ext uri="{9D8B030D-6E8A-4147-A177-3AD203B41FA5}">
                      <a16:colId xmlns:a16="http://schemas.microsoft.com/office/drawing/2014/main" val="3769704906"/>
                    </a:ext>
                  </a:extLst>
                </a:gridCol>
                <a:gridCol w="2793300">
                  <a:extLst>
                    <a:ext uri="{9D8B030D-6E8A-4147-A177-3AD203B41FA5}">
                      <a16:colId xmlns:a16="http://schemas.microsoft.com/office/drawing/2014/main" val="1806133523"/>
                    </a:ext>
                  </a:extLst>
                </a:gridCol>
              </a:tblGrid>
              <a:tr h="204098">
                <a:tc>
                  <a:txBody>
                    <a:bodyPr/>
                    <a:lstStyle/>
                    <a:p>
                      <a:pPr algn="ctr"/>
                      <a:r>
                        <a:rPr lang="en-US" sz="2400" dirty="0">
                          <a:latin typeface="Arial Rounded MT Bold" panose="020F0704030504030204" pitchFamily="34" charset="0"/>
                        </a:rPr>
                        <a:t>TITLE</a:t>
                      </a:r>
                      <a:endParaRPr lang="en-IN" sz="2400" dirty="0">
                        <a:latin typeface="Arial Rounded MT Bold" panose="020F0704030504030204" pitchFamily="34" charset="0"/>
                      </a:endParaRPr>
                    </a:p>
                  </a:txBody>
                  <a:tcPr anchor="ctr"/>
                </a:tc>
                <a:tc>
                  <a:txBody>
                    <a:bodyPr/>
                    <a:lstStyle/>
                    <a:p>
                      <a:pPr algn="ctr"/>
                      <a:r>
                        <a:rPr lang="en-US" sz="2400" dirty="0">
                          <a:latin typeface="Arial Rounded MT Bold" panose="020F0704030504030204" pitchFamily="34" charset="0"/>
                        </a:rPr>
                        <a:t>SAL</a:t>
                      </a:r>
                      <a:endParaRPr lang="en-IN" sz="2400" dirty="0">
                        <a:latin typeface="Arial Rounded MT Bold" panose="020F0704030504030204" pitchFamily="34" charset="0"/>
                      </a:endParaRPr>
                    </a:p>
                  </a:txBody>
                  <a:tcPr anchor="ctr"/>
                </a:tc>
                <a:extLst>
                  <a:ext uri="{0D108BD9-81ED-4DB2-BD59-A6C34878D82A}">
                    <a16:rowId xmlns:a16="http://schemas.microsoft.com/office/drawing/2014/main" val="2943486070"/>
                  </a:ext>
                </a:extLst>
              </a:tr>
              <a:tr h="370840">
                <a:tc>
                  <a:txBody>
                    <a:bodyPr/>
                    <a:lstStyle/>
                    <a:p>
                      <a:pPr algn="ctr"/>
                      <a:r>
                        <a:rPr lang="en-US" dirty="0">
                          <a:latin typeface="Arial Rounded MT Bold" panose="020F0704030504030204" pitchFamily="34" charset="0"/>
                        </a:rPr>
                        <a:t>MANAGER</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65K</a:t>
                      </a:r>
                      <a:endParaRPr lang="en-IN" dirty="0">
                        <a:latin typeface="Arial Rounded MT Bold" panose="020F0704030504030204" pitchFamily="34" charset="0"/>
                      </a:endParaRPr>
                    </a:p>
                  </a:txBody>
                  <a:tcPr anchor="ctr"/>
                </a:tc>
                <a:extLst>
                  <a:ext uri="{0D108BD9-81ED-4DB2-BD59-A6C34878D82A}">
                    <a16:rowId xmlns:a16="http://schemas.microsoft.com/office/drawing/2014/main" val="2686418055"/>
                  </a:ext>
                </a:extLst>
              </a:tr>
              <a:tr h="370840">
                <a:tc>
                  <a:txBody>
                    <a:bodyPr/>
                    <a:lstStyle/>
                    <a:p>
                      <a:pPr algn="ctr"/>
                      <a:r>
                        <a:rPr lang="en-US" dirty="0">
                          <a:latin typeface="Arial Rounded MT Bold" panose="020F0704030504030204" pitchFamily="34" charset="0"/>
                        </a:rPr>
                        <a:t>ELECTRICAL ENGINEER</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52K</a:t>
                      </a:r>
                      <a:endParaRPr lang="en-IN" dirty="0">
                        <a:latin typeface="Arial Rounded MT Bold" panose="020F0704030504030204" pitchFamily="34" charset="0"/>
                      </a:endParaRPr>
                    </a:p>
                  </a:txBody>
                  <a:tcPr anchor="ctr"/>
                </a:tc>
                <a:extLst>
                  <a:ext uri="{0D108BD9-81ED-4DB2-BD59-A6C34878D82A}">
                    <a16:rowId xmlns:a16="http://schemas.microsoft.com/office/drawing/2014/main" val="2886097535"/>
                  </a:ext>
                </a:extLst>
              </a:tr>
              <a:tr h="370840">
                <a:tc>
                  <a:txBody>
                    <a:bodyPr/>
                    <a:lstStyle/>
                    <a:p>
                      <a:pPr algn="ctr"/>
                      <a:r>
                        <a:rPr lang="en-US" dirty="0">
                          <a:latin typeface="Arial Rounded MT Bold" panose="020F0704030504030204" pitchFamily="34" charset="0"/>
                        </a:rPr>
                        <a:t>PREGRAMMER</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45K</a:t>
                      </a:r>
                      <a:endParaRPr lang="en-IN" dirty="0">
                        <a:latin typeface="Arial Rounded MT Bold" panose="020F0704030504030204" pitchFamily="34" charset="0"/>
                      </a:endParaRPr>
                    </a:p>
                  </a:txBody>
                  <a:tcPr anchor="ctr"/>
                </a:tc>
                <a:extLst>
                  <a:ext uri="{0D108BD9-81ED-4DB2-BD59-A6C34878D82A}">
                    <a16:rowId xmlns:a16="http://schemas.microsoft.com/office/drawing/2014/main" val="808225917"/>
                  </a:ext>
                </a:extLst>
              </a:tr>
              <a:tr h="370840">
                <a:tc>
                  <a:txBody>
                    <a:bodyPr/>
                    <a:lstStyle/>
                    <a:p>
                      <a:pPr algn="ctr"/>
                      <a:r>
                        <a:rPr lang="en-US" dirty="0">
                          <a:latin typeface="Arial Rounded MT Bold" panose="020F0704030504030204" pitchFamily="34" charset="0"/>
                        </a:rPr>
                        <a:t>ACCOUNTANT</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42K</a:t>
                      </a:r>
                      <a:endParaRPr lang="en-IN" dirty="0">
                        <a:latin typeface="Arial Rounded MT Bold" panose="020F0704030504030204" pitchFamily="34" charset="0"/>
                      </a:endParaRPr>
                    </a:p>
                  </a:txBody>
                  <a:tcPr anchor="ctr"/>
                </a:tc>
                <a:extLst>
                  <a:ext uri="{0D108BD9-81ED-4DB2-BD59-A6C34878D82A}">
                    <a16:rowId xmlns:a16="http://schemas.microsoft.com/office/drawing/2014/main" val="372955452"/>
                  </a:ext>
                </a:extLst>
              </a:tr>
            </a:tbl>
          </a:graphicData>
        </a:graphic>
      </p:graphicFrame>
      <p:sp>
        <p:nvSpPr>
          <p:cNvPr id="10" name="TextBox 9">
            <a:extLst>
              <a:ext uri="{FF2B5EF4-FFF2-40B4-BE49-F238E27FC236}">
                <a16:creationId xmlns:a16="http://schemas.microsoft.com/office/drawing/2014/main" id="{5CA732BD-F1CA-9CA8-5F8A-23AA1B085819}"/>
              </a:ext>
            </a:extLst>
          </p:cNvPr>
          <p:cNvSpPr txBox="1"/>
          <p:nvPr/>
        </p:nvSpPr>
        <p:spPr>
          <a:xfrm>
            <a:off x="9004792" y="3457995"/>
            <a:ext cx="550506" cy="2123658"/>
          </a:xfrm>
          <a:prstGeom prst="rect">
            <a:avLst/>
          </a:prstGeom>
          <a:noFill/>
        </p:spPr>
        <p:txBody>
          <a:bodyPr wrap="square" rtlCol="0">
            <a:spAutoFit/>
          </a:bodyPr>
          <a:lstStyle/>
          <a:p>
            <a:r>
              <a:rPr lang="en-US" sz="7200" dirty="0"/>
              <a:t>}</a:t>
            </a:r>
          </a:p>
          <a:p>
            <a:r>
              <a:rPr lang="en-US" sz="6000" dirty="0"/>
              <a:t>}</a:t>
            </a:r>
            <a:endParaRPr lang="en-IN" sz="6000" dirty="0"/>
          </a:p>
        </p:txBody>
      </p:sp>
      <p:sp>
        <p:nvSpPr>
          <p:cNvPr id="11" name="TextBox 10">
            <a:extLst>
              <a:ext uri="{FF2B5EF4-FFF2-40B4-BE49-F238E27FC236}">
                <a16:creationId xmlns:a16="http://schemas.microsoft.com/office/drawing/2014/main" id="{FBA4B17A-4A67-10AF-EEFF-E05DCEBDB3AB}"/>
              </a:ext>
            </a:extLst>
          </p:cNvPr>
          <p:cNvSpPr txBox="1"/>
          <p:nvPr/>
        </p:nvSpPr>
        <p:spPr>
          <a:xfrm>
            <a:off x="9670790" y="3894753"/>
            <a:ext cx="1212979" cy="369332"/>
          </a:xfrm>
          <a:prstGeom prst="rect">
            <a:avLst/>
          </a:prstGeom>
          <a:noFill/>
        </p:spPr>
        <p:txBody>
          <a:bodyPr wrap="square" rtlCol="0">
            <a:spAutoFit/>
          </a:bodyPr>
          <a:lstStyle/>
          <a:p>
            <a:r>
              <a:rPr lang="en-US" b="1" dirty="0">
                <a:latin typeface="Arial Rounded MT Bold" panose="020F0704030504030204" pitchFamily="34" charset="0"/>
              </a:rPr>
              <a:t>PAY-1</a:t>
            </a:r>
            <a:endParaRPr lang="en-IN" b="1" dirty="0">
              <a:latin typeface="Arial Rounded MT Bold" panose="020F0704030504030204" pitchFamily="34" charset="0"/>
            </a:endParaRPr>
          </a:p>
        </p:txBody>
      </p:sp>
      <p:sp>
        <p:nvSpPr>
          <p:cNvPr id="12" name="TextBox 11">
            <a:extLst>
              <a:ext uri="{FF2B5EF4-FFF2-40B4-BE49-F238E27FC236}">
                <a16:creationId xmlns:a16="http://schemas.microsoft.com/office/drawing/2014/main" id="{67F3F5A0-CBAA-B735-F18D-3F58736D1047}"/>
              </a:ext>
            </a:extLst>
          </p:cNvPr>
          <p:cNvSpPr txBox="1"/>
          <p:nvPr/>
        </p:nvSpPr>
        <p:spPr>
          <a:xfrm>
            <a:off x="9670789" y="4993821"/>
            <a:ext cx="1212979" cy="369332"/>
          </a:xfrm>
          <a:prstGeom prst="rect">
            <a:avLst/>
          </a:prstGeom>
          <a:noFill/>
        </p:spPr>
        <p:txBody>
          <a:bodyPr wrap="square" rtlCol="0">
            <a:spAutoFit/>
          </a:bodyPr>
          <a:lstStyle/>
          <a:p>
            <a:r>
              <a:rPr lang="en-US" b="1" dirty="0">
                <a:latin typeface="Arial Rounded MT Bold" panose="020F0704030504030204" pitchFamily="34" charset="0"/>
              </a:rPr>
              <a:t>PAY-2</a:t>
            </a:r>
            <a:endParaRPr lang="en-IN" b="1" dirty="0">
              <a:latin typeface="Arial Rounded MT Bold" panose="020F0704030504030204" pitchFamily="34" charset="0"/>
            </a:endParaRPr>
          </a:p>
        </p:txBody>
      </p:sp>
    </p:spTree>
    <p:extLst>
      <p:ext uri="{BB962C8B-B14F-4D97-AF65-F5344CB8AC3E}">
        <p14:creationId xmlns:p14="http://schemas.microsoft.com/office/powerpoint/2010/main" val="1272892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2912F8-768B-2935-F8D4-1FFF050FC519}"/>
              </a:ext>
            </a:extLst>
          </p:cNvPr>
          <p:cNvSpPr/>
          <p:nvPr/>
        </p:nvSpPr>
        <p:spPr>
          <a:xfrm>
            <a:off x="1268963" y="331236"/>
            <a:ext cx="10524930" cy="6195527"/>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t"/>
          <a:lstStyle/>
          <a:p>
            <a:pPr marL="342900" indent="-342900" algn="just">
              <a:buFont typeface="Wingdings" panose="05000000000000000000" pitchFamily="2" charset="2"/>
              <a:buChar char="Ø"/>
            </a:pPr>
            <a:r>
              <a:rPr lang="en-US" sz="2400" b="1" u="sng" dirty="0">
                <a:latin typeface="Arial Rounded MT Bold" panose="020F0704030504030204" pitchFamily="34" charset="0"/>
              </a:rPr>
              <a:t>Simple Predicate</a:t>
            </a:r>
          </a:p>
          <a:p>
            <a:pPr algn="just"/>
            <a:endParaRPr lang="en-IN" sz="2400" dirty="0">
              <a:latin typeface="Arial Rounded MT Bold" panose="020F0704030504030204" pitchFamily="34" charset="0"/>
            </a:endParaRPr>
          </a:p>
          <a:p>
            <a:pPr algn="just"/>
            <a:endParaRPr lang="en-IN" sz="2400" dirty="0">
              <a:latin typeface="Arial Rounded MT Bold" panose="020F0704030504030204" pitchFamily="34" charset="0"/>
            </a:endParaRPr>
          </a:p>
          <a:p>
            <a:pPr algn="just"/>
            <a:endParaRPr lang="en-IN" sz="2400" dirty="0">
              <a:latin typeface="Arial Rounded MT Bold" panose="020F0704030504030204" pitchFamily="34" charset="0"/>
            </a:endParaRPr>
          </a:p>
          <a:p>
            <a:pPr algn="just"/>
            <a:endParaRPr lang="en-IN" sz="2400" dirty="0">
              <a:latin typeface="Arial Rounded MT Bold" panose="020F0704030504030204" pitchFamily="34" charset="0"/>
            </a:endParaRPr>
          </a:p>
          <a:p>
            <a:pPr algn="just"/>
            <a:endParaRPr lang="en-IN" sz="2400" dirty="0">
              <a:latin typeface="Arial Rounded MT Bold" panose="020F0704030504030204" pitchFamily="34" charset="0"/>
            </a:endParaRPr>
          </a:p>
          <a:p>
            <a:pPr algn="just"/>
            <a:endParaRPr lang="en-IN" sz="2400" dirty="0">
              <a:latin typeface="Arial Rounded MT Bold" panose="020F0704030504030204" pitchFamily="34" charset="0"/>
            </a:endParaRPr>
          </a:p>
          <a:p>
            <a:pPr algn="just"/>
            <a:endParaRPr lang="en-IN" sz="2400" dirty="0">
              <a:latin typeface="Arial Rounded MT Bold" panose="020F0704030504030204" pitchFamily="34" charset="0"/>
            </a:endParaRPr>
          </a:p>
          <a:p>
            <a:pPr algn="just"/>
            <a:endParaRPr lang="en-IN" sz="2400" dirty="0">
              <a:latin typeface="Arial Rounded MT Bold" panose="020F0704030504030204" pitchFamily="34" charset="0"/>
            </a:endParaRPr>
          </a:p>
          <a:p>
            <a:pPr marL="342900" indent="-342900" algn="just">
              <a:buFont typeface="Wingdings" panose="05000000000000000000" pitchFamily="2" charset="2"/>
              <a:buChar char="Ø"/>
            </a:pPr>
            <a:r>
              <a:rPr lang="en-IN" sz="2400" b="1" u="sng" dirty="0">
                <a:latin typeface="Arial Rounded MT Bold" panose="020F0704030504030204" pitchFamily="34" charset="0"/>
              </a:rPr>
              <a:t>Some Minterm Predicates And Minterm Selectivity [Sel(M</a:t>
            </a:r>
            <a:r>
              <a:rPr lang="en-IN" sz="2400" b="1" u="sng" baseline="-25000" dirty="0">
                <a:latin typeface="Arial Rounded MT Bold" panose="020F0704030504030204" pitchFamily="34" charset="0"/>
              </a:rPr>
              <a:t>i</a:t>
            </a:r>
            <a:r>
              <a:rPr lang="en-IN" sz="2400" b="1" u="sng" dirty="0">
                <a:latin typeface="Arial Rounded MT Bold" panose="020F0704030504030204" pitchFamily="34" charset="0"/>
              </a:rPr>
              <a:t>)]</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C0D75093-473E-77E7-7C72-CA3267CB918D}"/>
                  </a:ext>
                </a:extLst>
              </p:cNvPr>
              <p:cNvGraphicFramePr>
                <a:graphicFrameLocks noGrp="1"/>
              </p:cNvGraphicFramePr>
              <p:nvPr>
                <p:extLst>
                  <p:ext uri="{D42A27DB-BD31-4B8C-83A1-F6EECF244321}">
                    <p14:modId xmlns:p14="http://schemas.microsoft.com/office/powerpoint/2010/main" val="3281184113"/>
                  </p:ext>
                </p:extLst>
              </p:nvPr>
            </p:nvGraphicFramePr>
            <p:xfrm>
              <a:off x="2143967" y="1071004"/>
              <a:ext cx="8128000" cy="2357996"/>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3145520441"/>
                        </a:ext>
                      </a:extLst>
                    </a:gridCol>
                    <a:gridCol w="4064000">
                      <a:extLst>
                        <a:ext uri="{9D8B030D-6E8A-4147-A177-3AD203B41FA5}">
                          <a16:colId xmlns:a16="http://schemas.microsoft.com/office/drawing/2014/main" val="4212125093"/>
                        </a:ext>
                      </a:extLst>
                    </a:gridCol>
                  </a:tblGrid>
                  <a:tr h="529196">
                    <a:tc>
                      <a:txBody>
                        <a:bodyPr/>
                        <a:lstStyle/>
                        <a:p>
                          <a:pPr algn="ctr"/>
                          <a:r>
                            <a:rPr lang="en-US" dirty="0">
                              <a:latin typeface="Arial Rounded MT Bold" panose="020F0704030504030204" pitchFamily="34" charset="0"/>
                            </a:rPr>
                            <a:t>P</a:t>
                          </a:r>
                          <a:r>
                            <a:rPr lang="en-US" baseline="-25000" dirty="0">
                              <a:latin typeface="Arial Rounded MT Bold" panose="020F0704030504030204" pitchFamily="34" charset="0"/>
                            </a:rPr>
                            <a:t>1</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TITLE = MANAGER</a:t>
                          </a:r>
                          <a:endParaRPr lang="en-IN" dirty="0">
                            <a:latin typeface="Arial Rounded MT Bold" panose="020F0704030504030204" pitchFamily="34" charset="0"/>
                          </a:endParaRPr>
                        </a:p>
                      </a:txBody>
                      <a:tcPr anchor="ctr"/>
                    </a:tc>
                    <a:extLst>
                      <a:ext uri="{0D108BD9-81ED-4DB2-BD59-A6C34878D82A}">
                        <a16:rowId xmlns:a16="http://schemas.microsoft.com/office/drawing/2014/main" val="3785466466"/>
                      </a:ext>
                    </a:extLst>
                  </a:tr>
                  <a:tr h="3401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2</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TITLE = ELECTRICAL ENGINEER</a:t>
                          </a:r>
                          <a:endParaRPr lang="en-IN" dirty="0">
                            <a:latin typeface="Arial Rounded MT Bold" panose="020F0704030504030204" pitchFamily="34" charset="0"/>
                          </a:endParaRPr>
                        </a:p>
                      </a:txBody>
                      <a:tcPr anchor="ctr"/>
                    </a:tc>
                    <a:extLst>
                      <a:ext uri="{0D108BD9-81ED-4DB2-BD59-A6C34878D82A}">
                        <a16:rowId xmlns:a16="http://schemas.microsoft.com/office/drawing/2014/main" val="2536490431"/>
                      </a:ext>
                    </a:extLst>
                  </a:tr>
                  <a:tr h="3401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3</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TITLE = PREGRAMMER</a:t>
                          </a:r>
                          <a:endParaRPr lang="en-IN" dirty="0">
                            <a:latin typeface="Arial Rounded MT Bold" panose="020F0704030504030204" pitchFamily="34" charset="0"/>
                          </a:endParaRPr>
                        </a:p>
                      </a:txBody>
                      <a:tcPr anchor="ctr"/>
                    </a:tc>
                    <a:extLst>
                      <a:ext uri="{0D108BD9-81ED-4DB2-BD59-A6C34878D82A}">
                        <a16:rowId xmlns:a16="http://schemas.microsoft.com/office/drawing/2014/main" val="2413344832"/>
                      </a:ext>
                    </a:extLst>
                  </a:tr>
                  <a:tr h="3401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4</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TITLE = ACCOUNTANT</a:t>
                          </a:r>
                          <a:endParaRPr lang="en-IN" dirty="0">
                            <a:latin typeface="Arial Rounded MT Bold" panose="020F0704030504030204" pitchFamily="34" charset="0"/>
                          </a:endParaRPr>
                        </a:p>
                      </a:txBody>
                      <a:tcPr anchor="ctr"/>
                    </a:tc>
                    <a:extLst>
                      <a:ext uri="{0D108BD9-81ED-4DB2-BD59-A6C34878D82A}">
                        <a16:rowId xmlns:a16="http://schemas.microsoft.com/office/drawing/2014/main" val="2945294556"/>
                      </a:ext>
                    </a:extLst>
                  </a:tr>
                  <a:tr h="3401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5</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SAL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r>
                            <a:rPr lang="en-IN" dirty="0">
                              <a:latin typeface="Arial Rounded MT Bold" panose="020F0704030504030204" pitchFamily="34" charset="0"/>
                            </a:rPr>
                            <a:t>50K (PAY -</a:t>
                          </a:r>
                          <a:r>
                            <a:rPr lang="en-IN" baseline="0" dirty="0">
                              <a:latin typeface="Arial Rounded MT Bold" panose="020F0704030504030204" pitchFamily="34" charset="0"/>
                            </a:rPr>
                            <a:t> 2</a:t>
                          </a:r>
                          <a:r>
                            <a:rPr lang="en-IN" dirty="0">
                              <a:latin typeface="Arial Rounded MT Bold" panose="020F0704030504030204" pitchFamily="34" charset="0"/>
                            </a:rPr>
                            <a:t>)</a:t>
                          </a:r>
                        </a:p>
                      </a:txBody>
                      <a:tcPr anchor="ctr"/>
                    </a:tc>
                    <a:extLst>
                      <a:ext uri="{0D108BD9-81ED-4DB2-BD59-A6C34878D82A}">
                        <a16:rowId xmlns:a16="http://schemas.microsoft.com/office/drawing/2014/main" val="402466750"/>
                      </a:ext>
                    </a:extLst>
                  </a:tr>
                  <a:tr h="3401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6</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SAL </a:t>
                          </a:r>
                          <a14:m>
                            <m:oMath xmlns:m="http://schemas.openxmlformats.org/officeDocument/2006/math">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 </m:t>
                              </m:r>
                            </m:oMath>
                          </a14:m>
                          <a:r>
                            <a:rPr lang="en-IN">
                              <a:latin typeface="Arial Rounded MT Bold" panose="020F0704030504030204" pitchFamily="34" charset="0"/>
                            </a:rPr>
                            <a:t>50K (PAY - 1)</a:t>
                          </a:r>
                          <a:endParaRPr lang="en-IN" dirty="0">
                            <a:latin typeface="Arial Rounded MT Bold" panose="020F0704030504030204" pitchFamily="34" charset="0"/>
                          </a:endParaRPr>
                        </a:p>
                      </a:txBody>
                      <a:tcPr anchor="ctr"/>
                    </a:tc>
                    <a:extLst>
                      <a:ext uri="{0D108BD9-81ED-4DB2-BD59-A6C34878D82A}">
                        <a16:rowId xmlns:a16="http://schemas.microsoft.com/office/drawing/2014/main" val="2393175760"/>
                      </a:ext>
                    </a:extLst>
                  </a:tr>
                </a:tbl>
              </a:graphicData>
            </a:graphic>
          </p:graphicFrame>
        </mc:Choice>
        <mc:Fallback xmlns="">
          <p:graphicFrame>
            <p:nvGraphicFramePr>
              <p:cNvPr id="3" name="Table 2">
                <a:extLst>
                  <a:ext uri="{FF2B5EF4-FFF2-40B4-BE49-F238E27FC236}">
                    <a16:creationId xmlns:a16="http://schemas.microsoft.com/office/drawing/2014/main" id="{C0D75093-473E-77E7-7C72-CA3267CB918D}"/>
                  </a:ext>
                </a:extLst>
              </p:cNvPr>
              <p:cNvGraphicFramePr>
                <a:graphicFrameLocks noGrp="1"/>
              </p:cNvGraphicFramePr>
              <p:nvPr>
                <p:extLst>
                  <p:ext uri="{D42A27DB-BD31-4B8C-83A1-F6EECF244321}">
                    <p14:modId xmlns:p14="http://schemas.microsoft.com/office/powerpoint/2010/main" val="3281184113"/>
                  </p:ext>
                </p:extLst>
              </p:nvPr>
            </p:nvGraphicFramePr>
            <p:xfrm>
              <a:off x="2143967" y="1071004"/>
              <a:ext cx="8128000" cy="2357996"/>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3145520441"/>
                        </a:ext>
                      </a:extLst>
                    </a:gridCol>
                    <a:gridCol w="4064000">
                      <a:extLst>
                        <a:ext uri="{9D8B030D-6E8A-4147-A177-3AD203B41FA5}">
                          <a16:colId xmlns:a16="http://schemas.microsoft.com/office/drawing/2014/main" val="4212125093"/>
                        </a:ext>
                      </a:extLst>
                    </a:gridCol>
                  </a:tblGrid>
                  <a:tr h="529196">
                    <a:tc>
                      <a:txBody>
                        <a:bodyPr/>
                        <a:lstStyle/>
                        <a:p>
                          <a:pPr algn="ctr"/>
                          <a:r>
                            <a:rPr lang="en-US" dirty="0">
                              <a:latin typeface="Arial Rounded MT Bold" panose="020F0704030504030204" pitchFamily="34" charset="0"/>
                            </a:rPr>
                            <a:t>P</a:t>
                          </a:r>
                          <a:r>
                            <a:rPr lang="en-US" baseline="-25000" dirty="0">
                              <a:latin typeface="Arial Rounded MT Bold" panose="020F0704030504030204" pitchFamily="34" charset="0"/>
                            </a:rPr>
                            <a:t>1</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TITLE = MANAGER</a:t>
                          </a:r>
                          <a:endParaRPr lang="en-IN" dirty="0">
                            <a:latin typeface="Arial Rounded MT Bold" panose="020F0704030504030204" pitchFamily="34" charset="0"/>
                          </a:endParaRPr>
                        </a:p>
                      </a:txBody>
                      <a:tcPr anchor="ctr"/>
                    </a:tc>
                    <a:extLst>
                      <a:ext uri="{0D108BD9-81ED-4DB2-BD59-A6C34878D82A}">
                        <a16:rowId xmlns:a16="http://schemas.microsoft.com/office/drawing/2014/main" val="3785466466"/>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2</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TITLE = ELECTRICAL ENGINEER</a:t>
                          </a:r>
                          <a:endParaRPr lang="en-IN" dirty="0">
                            <a:latin typeface="Arial Rounded MT Bold" panose="020F0704030504030204" pitchFamily="34" charset="0"/>
                          </a:endParaRPr>
                        </a:p>
                      </a:txBody>
                      <a:tcPr anchor="ctr"/>
                    </a:tc>
                    <a:extLst>
                      <a:ext uri="{0D108BD9-81ED-4DB2-BD59-A6C34878D82A}">
                        <a16:rowId xmlns:a16="http://schemas.microsoft.com/office/drawing/2014/main" val="2536490431"/>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3</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TITLE = PREGRAMMER</a:t>
                          </a:r>
                          <a:endParaRPr lang="en-IN" dirty="0">
                            <a:latin typeface="Arial Rounded MT Bold" panose="020F0704030504030204" pitchFamily="34" charset="0"/>
                          </a:endParaRPr>
                        </a:p>
                      </a:txBody>
                      <a:tcPr anchor="ctr"/>
                    </a:tc>
                    <a:extLst>
                      <a:ext uri="{0D108BD9-81ED-4DB2-BD59-A6C34878D82A}">
                        <a16:rowId xmlns:a16="http://schemas.microsoft.com/office/drawing/2014/main" val="2413344832"/>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4</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TITLE = ACCOUNTANT</a:t>
                          </a:r>
                          <a:endParaRPr lang="en-IN" dirty="0">
                            <a:latin typeface="Arial Rounded MT Bold" panose="020F0704030504030204" pitchFamily="34" charset="0"/>
                          </a:endParaRPr>
                        </a:p>
                      </a:txBody>
                      <a:tcPr anchor="ctr"/>
                    </a:tc>
                    <a:extLst>
                      <a:ext uri="{0D108BD9-81ED-4DB2-BD59-A6C34878D82A}">
                        <a16:rowId xmlns:a16="http://schemas.microsoft.com/office/drawing/2014/main" val="2945294556"/>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5</a:t>
                          </a:r>
                          <a:endParaRPr lang="en-IN" dirty="0">
                            <a:latin typeface="Arial Rounded MT Bold" panose="020F0704030504030204" pitchFamily="34" charset="0"/>
                          </a:endParaRPr>
                        </a:p>
                      </a:txBody>
                      <a:tcPr anchor="ctr"/>
                    </a:tc>
                    <a:tc>
                      <a:txBody>
                        <a:bodyPr/>
                        <a:lstStyle/>
                        <a:p>
                          <a:endParaRPr lang="en-US"/>
                        </a:p>
                      </a:txBody>
                      <a:tcPr anchor="ctr">
                        <a:blipFill>
                          <a:blip r:embed="rId2"/>
                          <a:stretch>
                            <a:fillRect l="-100300" t="-448333" r="-300" b="-125000"/>
                          </a:stretch>
                        </a:blipFill>
                      </a:tcPr>
                    </a:tc>
                    <a:extLst>
                      <a:ext uri="{0D108BD9-81ED-4DB2-BD59-A6C34878D82A}">
                        <a16:rowId xmlns:a16="http://schemas.microsoft.com/office/drawing/2014/main" val="402466750"/>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6</a:t>
                          </a:r>
                          <a:endParaRPr lang="en-IN" dirty="0">
                            <a:latin typeface="Arial Rounded MT Bold" panose="020F0704030504030204" pitchFamily="34" charset="0"/>
                          </a:endParaRPr>
                        </a:p>
                      </a:txBody>
                      <a:tcPr anchor="ctr"/>
                    </a:tc>
                    <a:tc>
                      <a:txBody>
                        <a:bodyPr/>
                        <a:lstStyle/>
                        <a:p>
                          <a:endParaRPr lang="en-US"/>
                        </a:p>
                      </a:txBody>
                      <a:tcPr anchor="ctr">
                        <a:blipFill>
                          <a:blip r:embed="rId2"/>
                          <a:stretch>
                            <a:fillRect l="-100300" t="-548333" r="-300" b="-25000"/>
                          </a:stretch>
                        </a:blipFill>
                      </a:tcPr>
                    </a:tc>
                    <a:extLst>
                      <a:ext uri="{0D108BD9-81ED-4DB2-BD59-A6C34878D82A}">
                        <a16:rowId xmlns:a16="http://schemas.microsoft.com/office/drawing/2014/main" val="2393175760"/>
                      </a:ext>
                    </a:extLst>
                  </a:tr>
                </a:tbl>
              </a:graphicData>
            </a:graphic>
          </p:graphicFrame>
        </mc:Fallback>
      </mc:AlternateContent>
      <p:graphicFrame>
        <p:nvGraphicFramePr>
          <p:cNvPr id="4" name="Table 3">
            <a:extLst>
              <a:ext uri="{FF2B5EF4-FFF2-40B4-BE49-F238E27FC236}">
                <a16:creationId xmlns:a16="http://schemas.microsoft.com/office/drawing/2014/main" id="{48EB6337-029D-3581-9A02-ECB9DC9C6A23}"/>
              </a:ext>
            </a:extLst>
          </p:cNvPr>
          <p:cNvGraphicFramePr>
            <a:graphicFrameLocks noGrp="1"/>
          </p:cNvGraphicFramePr>
          <p:nvPr>
            <p:extLst>
              <p:ext uri="{D42A27DB-BD31-4B8C-83A1-F6EECF244321}">
                <p14:modId xmlns:p14="http://schemas.microsoft.com/office/powerpoint/2010/main" val="2857031066"/>
              </p:ext>
            </p:extLst>
          </p:nvPr>
        </p:nvGraphicFramePr>
        <p:xfrm>
          <a:off x="2302587" y="4271405"/>
          <a:ext cx="8127999" cy="2089272"/>
        </p:xfrm>
        <a:graphic>
          <a:graphicData uri="http://schemas.openxmlformats.org/drawingml/2006/table">
            <a:tbl>
              <a:tblPr firstRow="1" bandRow="1">
                <a:tableStyleId>{93296810-A885-4BE3-A3E7-6D5BEEA58F35}</a:tableStyleId>
              </a:tblPr>
              <a:tblGrid>
                <a:gridCol w="2709333">
                  <a:extLst>
                    <a:ext uri="{9D8B030D-6E8A-4147-A177-3AD203B41FA5}">
                      <a16:colId xmlns:a16="http://schemas.microsoft.com/office/drawing/2014/main" val="1716058258"/>
                    </a:ext>
                  </a:extLst>
                </a:gridCol>
                <a:gridCol w="2709333">
                  <a:extLst>
                    <a:ext uri="{9D8B030D-6E8A-4147-A177-3AD203B41FA5}">
                      <a16:colId xmlns:a16="http://schemas.microsoft.com/office/drawing/2014/main" val="3932475961"/>
                    </a:ext>
                  </a:extLst>
                </a:gridCol>
                <a:gridCol w="2709333">
                  <a:extLst>
                    <a:ext uri="{9D8B030D-6E8A-4147-A177-3AD203B41FA5}">
                      <a16:colId xmlns:a16="http://schemas.microsoft.com/office/drawing/2014/main" val="315123605"/>
                    </a:ext>
                  </a:extLst>
                </a:gridCol>
              </a:tblGrid>
              <a:tr h="250981">
                <a:tc>
                  <a:txBody>
                    <a:bodyPr/>
                    <a:lstStyle/>
                    <a:p>
                      <a:pPr algn="ctr"/>
                      <a:r>
                        <a:rPr lang="en-US" sz="2000" b="1" u="sng" dirty="0">
                          <a:latin typeface="Arial Rounded MT Bold" panose="020F0704030504030204" pitchFamily="34" charset="0"/>
                        </a:rPr>
                        <a:t>M</a:t>
                      </a:r>
                      <a:r>
                        <a:rPr lang="en-US" sz="2000" b="1" u="sng" baseline="-25000" dirty="0">
                          <a:latin typeface="Arial Rounded MT Bold" panose="020F0704030504030204" pitchFamily="34" charset="0"/>
                        </a:rPr>
                        <a:t>i</a:t>
                      </a:r>
                      <a:endParaRPr lang="en-IN" sz="2000" b="1" u="sng" dirty="0">
                        <a:latin typeface="Arial Rounded MT Bold" panose="020F0704030504030204" pitchFamily="34" charset="0"/>
                      </a:endParaRPr>
                    </a:p>
                  </a:txBody>
                  <a:tcPr anchor="ctr"/>
                </a:tc>
                <a:tc>
                  <a:txBody>
                    <a:bodyPr/>
                    <a:lstStyle/>
                    <a:p>
                      <a:pPr algn="ctr"/>
                      <a:r>
                        <a:rPr lang="en-US" sz="2000" b="1" u="sng" dirty="0">
                          <a:latin typeface="Arial Rounded MT Bold" panose="020F0704030504030204" pitchFamily="34" charset="0"/>
                        </a:rPr>
                        <a:t>Minterm Predicate</a:t>
                      </a:r>
                      <a:endParaRPr lang="en-IN" sz="2000" b="1" u="sng" dirty="0">
                        <a:latin typeface="Arial Rounded MT Bold" panose="020F0704030504030204" pitchFamily="34" charset="0"/>
                      </a:endParaRPr>
                    </a:p>
                  </a:txBody>
                  <a:tcPr anchor="ctr"/>
                </a:tc>
                <a:tc>
                  <a:txBody>
                    <a:bodyPr/>
                    <a:lstStyle/>
                    <a:p>
                      <a:pPr algn="ctr"/>
                      <a:r>
                        <a:rPr lang="en-US" sz="2000" b="1" u="sng" dirty="0">
                          <a:latin typeface="Arial Rounded MT Bold" panose="020F0704030504030204" pitchFamily="34" charset="0"/>
                        </a:rPr>
                        <a:t>Sel(M</a:t>
                      </a:r>
                      <a:r>
                        <a:rPr lang="en-US" sz="2000" b="1" u="sng" baseline="-25000" dirty="0">
                          <a:latin typeface="Arial Rounded MT Bold" panose="020F0704030504030204" pitchFamily="34" charset="0"/>
                        </a:rPr>
                        <a:t>i</a:t>
                      </a:r>
                      <a:r>
                        <a:rPr lang="en-US" sz="2000" b="1" u="sng" dirty="0">
                          <a:latin typeface="Arial Rounded MT Bold" panose="020F0704030504030204" pitchFamily="34" charset="0"/>
                        </a:rPr>
                        <a:t>)</a:t>
                      </a:r>
                      <a:endParaRPr lang="en-IN" sz="2000" b="1" u="sng" dirty="0">
                        <a:latin typeface="Arial Rounded MT Bold" panose="020F0704030504030204" pitchFamily="34" charset="0"/>
                      </a:endParaRPr>
                    </a:p>
                  </a:txBody>
                  <a:tcPr anchor="ctr"/>
                </a:tc>
                <a:extLst>
                  <a:ext uri="{0D108BD9-81ED-4DB2-BD59-A6C34878D82A}">
                    <a16:rowId xmlns:a16="http://schemas.microsoft.com/office/drawing/2014/main" val="3791519284"/>
                  </a:ext>
                </a:extLst>
              </a:tr>
              <a:tr h="423258">
                <a:tc>
                  <a:txBody>
                    <a:bodyPr/>
                    <a:lstStyle/>
                    <a:p>
                      <a:pPr algn="ctr"/>
                      <a:r>
                        <a:rPr lang="en-US" dirty="0">
                          <a:latin typeface="Arial Rounded MT Bold" panose="020F0704030504030204" pitchFamily="34" charset="0"/>
                        </a:rPr>
                        <a:t>M</a:t>
                      </a:r>
                      <a:r>
                        <a:rPr lang="en-US" baseline="-25000" dirty="0">
                          <a:latin typeface="Arial Rounded MT Bold" panose="020F0704030504030204" pitchFamily="34" charset="0"/>
                        </a:rPr>
                        <a:t>1</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P</a:t>
                      </a:r>
                      <a:r>
                        <a:rPr lang="en-US" baseline="-25000" dirty="0">
                          <a:latin typeface="Arial Rounded MT Bold" panose="020F0704030504030204" pitchFamily="34" charset="0"/>
                        </a:rPr>
                        <a:t>1</a:t>
                      </a:r>
                      <a:r>
                        <a:rPr lang="en-US" baseline="0" dirty="0">
                          <a:latin typeface="Arial Rounded MT Bold" panose="020F0704030504030204" pitchFamily="34" charset="0"/>
                        </a:rPr>
                        <a:t> ^ P</a:t>
                      </a:r>
                      <a:r>
                        <a:rPr lang="en-US" baseline="-25000" dirty="0">
                          <a:latin typeface="Arial Rounded MT Bold" panose="020F0704030504030204" pitchFamily="34" charset="0"/>
                        </a:rPr>
                        <a:t>2</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0</a:t>
                      </a:r>
                      <a:endParaRPr lang="en-IN" dirty="0">
                        <a:latin typeface="Arial Rounded MT Bold" panose="020F0704030504030204" pitchFamily="34" charset="0"/>
                      </a:endParaRPr>
                    </a:p>
                  </a:txBody>
                  <a:tcPr anchor="ctr"/>
                </a:tc>
                <a:extLst>
                  <a:ext uri="{0D108BD9-81ED-4DB2-BD59-A6C34878D82A}">
                    <a16:rowId xmlns:a16="http://schemas.microsoft.com/office/drawing/2014/main" val="4038934967"/>
                  </a:ext>
                </a:extLst>
              </a:tr>
              <a:tr h="423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M</a:t>
                      </a:r>
                      <a:r>
                        <a:rPr lang="en-US" baseline="-25000" dirty="0">
                          <a:latin typeface="Arial Rounded MT Bold" panose="020F0704030504030204" pitchFamily="34" charset="0"/>
                        </a:rPr>
                        <a:t>2</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1</a:t>
                      </a:r>
                      <a:r>
                        <a:rPr lang="en-US" baseline="0" dirty="0">
                          <a:latin typeface="Arial Rounded MT Bold" panose="020F0704030504030204" pitchFamily="34" charset="0"/>
                        </a:rPr>
                        <a:t> ^ P</a:t>
                      </a:r>
                      <a:r>
                        <a:rPr lang="en-US" baseline="-25000" dirty="0">
                          <a:latin typeface="Arial Rounded MT Bold" panose="020F0704030504030204" pitchFamily="34" charset="0"/>
                        </a:rPr>
                        <a:t>6</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1</a:t>
                      </a:r>
                      <a:endParaRPr lang="en-IN" dirty="0">
                        <a:latin typeface="Arial Rounded MT Bold" panose="020F0704030504030204" pitchFamily="34" charset="0"/>
                      </a:endParaRPr>
                    </a:p>
                  </a:txBody>
                  <a:tcPr anchor="ctr"/>
                </a:tc>
                <a:extLst>
                  <a:ext uri="{0D108BD9-81ED-4DB2-BD59-A6C34878D82A}">
                    <a16:rowId xmlns:a16="http://schemas.microsoft.com/office/drawing/2014/main" val="4170595424"/>
                  </a:ext>
                </a:extLst>
              </a:tr>
              <a:tr h="423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M</a:t>
                      </a:r>
                      <a:r>
                        <a:rPr lang="en-US" baseline="-25000" dirty="0">
                          <a:latin typeface="Arial Rounded MT Bold" panose="020F0704030504030204" pitchFamily="34" charset="0"/>
                        </a:rPr>
                        <a:t>3</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3</a:t>
                      </a:r>
                      <a:r>
                        <a:rPr lang="en-US" baseline="0" dirty="0">
                          <a:latin typeface="Arial Rounded MT Bold" panose="020F0704030504030204" pitchFamily="34" charset="0"/>
                        </a:rPr>
                        <a:t> ^ P</a:t>
                      </a:r>
                      <a:r>
                        <a:rPr lang="en-US" baseline="-25000" dirty="0">
                          <a:latin typeface="Arial Rounded MT Bold" panose="020F0704030504030204" pitchFamily="34" charset="0"/>
                        </a:rPr>
                        <a:t>6</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1</a:t>
                      </a:r>
                      <a:endParaRPr lang="en-IN" dirty="0">
                        <a:latin typeface="Arial Rounded MT Bold" panose="020F0704030504030204" pitchFamily="34" charset="0"/>
                      </a:endParaRPr>
                    </a:p>
                  </a:txBody>
                  <a:tcPr anchor="ctr"/>
                </a:tc>
                <a:extLst>
                  <a:ext uri="{0D108BD9-81ED-4DB2-BD59-A6C34878D82A}">
                    <a16:rowId xmlns:a16="http://schemas.microsoft.com/office/drawing/2014/main" val="3237701680"/>
                  </a:ext>
                </a:extLst>
              </a:tr>
              <a:tr h="423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M</a:t>
                      </a:r>
                      <a:r>
                        <a:rPr lang="en-US" baseline="-25000" dirty="0">
                          <a:latin typeface="Arial Rounded MT Bold" panose="020F0704030504030204" pitchFamily="34" charset="0"/>
                        </a:rPr>
                        <a:t>4</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4</a:t>
                      </a:r>
                      <a:r>
                        <a:rPr lang="en-US" baseline="0" dirty="0">
                          <a:latin typeface="Arial Rounded MT Bold" panose="020F0704030504030204" pitchFamily="34" charset="0"/>
                        </a:rPr>
                        <a:t> ^ P</a:t>
                      </a:r>
                      <a:r>
                        <a:rPr lang="en-US" baseline="-25000" dirty="0">
                          <a:latin typeface="Arial Rounded MT Bold" panose="020F0704030504030204" pitchFamily="34" charset="0"/>
                        </a:rPr>
                        <a:t>6</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0</a:t>
                      </a:r>
                      <a:endParaRPr lang="en-IN" dirty="0">
                        <a:latin typeface="Arial Rounded MT Bold" panose="020F0704030504030204" pitchFamily="34" charset="0"/>
                      </a:endParaRPr>
                    </a:p>
                  </a:txBody>
                  <a:tcPr anchor="ctr"/>
                </a:tc>
                <a:extLst>
                  <a:ext uri="{0D108BD9-81ED-4DB2-BD59-A6C34878D82A}">
                    <a16:rowId xmlns:a16="http://schemas.microsoft.com/office/drawing/2014/main" val="2019660070"/>
                  </a:ext>
                </a:extLst>
              </a:tr>
            </a:tbl>
          </a:graphicData>
        </a:graphic>
      </p:graphicFrame>
    </p:spTree>
    <p:extLst>
      <p:ext uri="{BB962C8B-B14F-4D97-AF65-F5344CB8AC3E}">
        <p14:creationId xmlns:p14="http://schemas.microsoft.com/office/powerpoint/2010/main" val="3612338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CC8BAFC-1B84-B419-635C-E76EC91DD3C3}"/>
              </a:ext>
            </a:extLst>
          </p:cNvPr>
          <p:cNvSpPr txBox="1"/>
          <p:nvPr/>
        </p:nvSpPr>
        <p:spPr>
          <a:xfrm>
            <a:off x="2329932" y="1780888"/>
            <a:ext cx="7532136" cy="3477875"/>
          </a:xfrm>
          <a:prstGeom prst="rect">
            <a:avLst/>
          </a:prstGeom>
          <a:noFill/>
        </p:spPr>
        <p:txBody>
          <a:bodyPr wrap="square">
            <a:spAutoFit/>
          </a:bodyPr>
          <a:lstStyle/>
          <a:p>
            <a:pPr marL="342900" indent="-342900">
              <a:buFont typeface="Wingdings" panose="05000000000000000000" pitchFamily="2" charset="2"/>
              <a:buChar char="Ø"/>
            </a:pPr>
            <a:r>
              <a:rPr lang="en-US" sz="2400" b="1" u="sng" dirty="0">
                <a:latin typeface="Arial Rounded MT Bold" panose="020F0704030504030204" pitchFamily="34" charset="0"/>
              </a:rPr>
              <a:t>Access frequency: </a:t>
            </a:r>
          </a:p>
          <a:p>
            <a:pPr marL="342900" indent="-342900">
              <a:buFont typeface="Wingdings" panose="05000000000000000000" pitchFamily="2" charset="2"/>
              <a:buChar char="Ø"/>
            </a:pPr>
            <a:endParaRPr lang="en-US" sz="2400" b="1" u="sng" dirty="0">
              <a:latin typeface="Arial Rounded MT Bold" panose="020F0704030504030204" pitchFamily="34" charset="0"/>
            </a:endParaRPr>
          </a:p>
          <a:p>
            <a:r>
              <a:rPr lang="en-US" dirty="0">
                <a:latin typeface="Arial Rounded MT Bold" panose="020F0704030504030204" pitchFamily="34" charset="0"/>
              </a:rPr>
              <a:t>The Sal &gt; 50K is accessed 50 times per day.</a:t>
            </a:r>
          </a:p>
          <a:p>
            <a:endParaRPr lang="en-US" dirty="0">
              <a:latin typeface="Arial Rounded MT Bold" panose="020F0704030504030204" pitchFamily="34" charset="0"/>
            </a:endParaRPr>
          </a:p>
          <a:p>
            <a:pPr marL="285750" indent="-285750">
              <a:buFont typeface="Wingdings" panose="05000000000000000000" pitchFamily="2" charset="2"/>
              <a:buChar char="q"/>
            </a:pPr>
            <a:r>
              <a:rPr lang="en-US" sz="2400" b="1" u="sng" dirty="0">
                <a:latin typeface="Arial Rounded MT Bold" panose="020F0704030504030204" pitchFamily="34" charset="0"/>
              </a:rPr>
              <a:t>Qualitative Information:</a:t>
            </a:r>
          </a:p>
          <a:p>
            <a:endParaRPr lang="en-US" dirty="0">
              <a:latin typeface="Arial Rounded MT Bold" panose="020F0704030504030204" pitchFamily="34" charset="0"/>
            </a:endParaRPr>
          </a:p>
          <a:p>
            <a:pPr marL="742950" lvl="1" indent="-285750">
              <a:buFont typeface="Wingdings" panose="05000000000000000000" pitchFamily="2" charset="2"/>
              <a:buChar char="Ø"/>
            </a:pPr>
            <a:r>
              <a:rPr lang="en-US" sz="2000" b="1" dirty="0">
                <a:latin typeface="Arial Rounded MT Bold" panose="020F0704030504030204" pitchFamily="34" charset="0"/>
              </a:rPr>
              <a:t>Completeness: </a:t>
            </a:r>
            <a:r>
              <a:rPr lang="en-US" dirty="0">
                <a:latin typeface="Arial Rounded MT Bold" panose="020F0704030504030204" pitchFamily="34" charset="0"/>
              </a:rPr>
              <a:t>All order records are preserved across fragments, ensuring no data loss.</a:t>
            </a:r>
          </a:p>
          <a:p>
            <a:pPr marL="742950" lvl="1" indent="-285750">
              <a:buFont typeface="Wingdings" panose="05000000000000000000" pitchFamily="2" charset="2"/>
              <a:buChar char="Ø"/>
            </a:pPr>
            <a:endParaRPr lang="en-US" dirty="0">
              <a:latin typeface="Arial Rounded MT Bold" panose="020F0704030504030204" pitchFamily="34" charset="0"/>
            </a:endParaRPr>
          </a:p>
          <a:p>
            <a:pPr marL="742950" lvl="1" indent="-285750">
              <a:buFont typeface="Wingdings" panose="05000000000000000000" pitchFamily="2" charset="2"/>
              <a:buChar char="Ø"/>
            </a:pPr>
            <a:r>
              <a:rPr lang="en-US" sz="2000" b="1" dirty="0">
                <a:latin typeface="Arial Rounded MT Bold" panose="020F0704030504030204" pitchFamily="34" charset="0"/>
              </a:rPr>
              <a:t>Minimality: </a:t>
            </a:r>
            <a:r>
              <a:rPr lang="en-US" dirty="0">
                <a:latin typeface="Arial Rounded MT Bold" panose="020F0704030504030204" pitchFamily="34" charset="0"/>
              </a:rPr>
              <a:t>The fragmentation strategy avoids creating too many small fragments, reducing management overhead.</a:t>
            </a:r>
            <a:endParaRPr lang="en-IN" dirty="0">
              <a:latin typeface="Arial Rounded MT Bold" panose="020F0704030504030204" pitchFamily="34" charset="0"/>
            </a:endParaRPr>
          </a:p>
        </p:txBody>
      </p:sp>
    </p:spTree>
    <p:extLst>
      <p:ext uri="{BB962C8B-B14F-4D97-AF65-F5344CB8AC3E}">
        <p14:creationId xmlns:p14="http://schemas.microsoft.com/office/powerpoint/2010/main" val="2504642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48EE4D-97A1-9B66-B650-2A66ED86FF4B}"/>
              </a:ext>
            </a:extLst>
          </p:cNvPr>
          <p:cNvSpPr>
            <a:spLocks noGrp="1"/>
          </p:cNvSpPr>
          <p:nvPr>
            <p:ph type="title"/>
          </p:nvPr>
        </p:nvSpPr>
        <p:spPr>
          <a:xfrm>
            <a:off x="737033" y="1063690"/>
            <a:ext cx="9612971" cy="981689"/>
          </a:xfrm>
        </p:spPr>
        <p:txBody>
          <a:bodyPr>
            <a:noAutofit/>
          </a:bodyPr>
          <a:lstStyle/>
          <a:p>
            <a:pPr algn="ctr"/>
            <a:r>
              <a:rPr lang="en-US" sz="6600" b="1" dirty="0">
                <a:solidFill>
                  <a:schemeClr val="tx2">
                    <a:lumMod val="50000"/>
                  </a:schemeClr>
                </a:solidFill>
                <a:latin typeface="Algerian" panose="04020705040A02060702" pitchFamily="82" charset="0"/>
              </a:rPr>
              <a:t>Conclusion</a:t>
            </a:r>
            <a:endParaRPr lang="en-IN" sz="6600" b="1" dirty="0">
              <a:solidFill>
                <a:schemeClr val="tx2">
                  <a:lumMod val="50000"/>
                </a:schemeClr>
              </a:solidFill>
              <a:latin typeface="Algerian" panose="04020705040A02060702" pitchFamily="82" charset="0"/>
            </a:endParaRPr>
          </a:p>
        </p:txBody>
      </p:sp>
      <p:sp>
        <p:nvSpPr>
          <p:cNvPr id="5" name="Text Placeholder 2">
            <a:extLst>
              <a:ext uri="{FF2B5EF4-FFF2-40B4-BE49-F238E27FC236}">
                <a16:creationId xmlns:a16="http://schemas.microsoft.com/office/drawing/2014/main" id="{1FE021EA-5BF5-9D60-8DB2-9BEE0228EA8C}"/>
              </a:ext>
            </a:extLst>
          </p:cNvPr>
          <p:cNvSpPr>
            <a:spLocks noGrp="1"/>
          </p:cNvSpPr>
          <p:nvPr>
            <p:ph type="body" idx="1"/>
          </p:nvPr>
        </p:nvSpPr>
        <p:spPr>
          <a:xfrm>
            <a:off x="846645" y="2323518"/>
            <a:ext cx="9759906" cy="3132916"/>
          </a:xfrm>
        </p:spPr>
        <p:txBody>
          <a:bodyPr>
            <a:normAutofit/>
          </a:bodyPr>
          <a:lstStyle/>
          <a:p>
            <a:pPr algn="just"/>
            <a:r>
              <a:rPr lang="en-US" dirty="0">
                <a:solidFill>
                  <a:schemeClr val="tx2">
                    <a:lumMod val="90000"/>
                  </a:schemeClr>
                </a:solidFill>
                <a:latin typeface="Arial Rounded MT Bold" panose="020F0704030504030204" pitchFamily="34" charset="0"/>
              </a:rPr>
              <a:t>Effective fragmentation in a Distributed DBMS requires both quantitative and qualitative considerations. Minterm selectivity and access frequency help optimize performance, while completeness and minimality ensure data integrity and efficiency. Balancing these factors leads to better query performance, reduced redundancy, and improved scalability in distributed databases.</a:t>
            </a:r>
            <a:endParaRPr lang="en-IN" dirty="0">
              <a:solidFill>
                <a:schemeClr val="tx2">
                  <a:lumMod val="90000"/>
                </a:schemeClr>
              </a:solidFill>
              <a:latin typeface="Arial Rounded MT Bold" panose="020F0704030504030204" pitchFamily="34" charset="0"/>
            </a:endParaRPr>
          </a:p>
        </p:txBody>
      </p:sp>
    </p:spTree>
    <p:extLst>
      <p:ext uri="{BB962C8B-B14F-4D97-AF65-F5344CB8AC3E}">
        <p14:creationId xmlns:p14="http://schemas.microsoft.com/office/powerpoint/2010/main" val="4210461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7056EE-B889-74A4-88C9-7249635A2057}"/>
              </a:ext>
            </a:extLst>
          </p:cNvPr>
          <p:cNvSpPr txBox="1">
            <a:spLocks/>
          </p:cNvSpPr>
          <p:nvPr/>
        </p:nvSpPr>
        <p:spPr>
          <a:xfrm>
            <a:off x="3361671" y="1194318"/>
            <a:ext cx="5263385" cy="718457"/>
          </a:xfrm>
          <a:custGeom>
            <a:avLst/>
            <a:gdLst>
              <a:gd name="connsiteX0" fmla="*/ 0 w 5263385"/>
              <a:gd name="connsiteY0" fmla="*/ 0 h 718457"/>
              <a:gd name="connsiteX1" fmla="*/ 426919 w 5263385"/>
              <a:gd name="connsiteY1" fmla="*/ 0 h 718457"/>
              <a:gd name="connsiteX2" fmla="*/ 959106 w 5263385"/>
              <a:gd name="connsiteY2" fmla="*/ 0 h 718457"/>
              <a:gd name="connsiteX3" fmla="*/ 1438659 w 5263385"/>
              <a:gd name="connsiteY3" fmla="*/ 0 h 718457"/>
              <a:gd name="connsiteX4" fmla="*/ 1865578 w 5263385"/>
              <a:gd name="connsiteY4" fmla="*/ 0 h 718457"/>
              <a:gd name="connsiteX5" fmla="*/ 2450398 w 5263385"/>
              <a:gd name="connsiteY5" fmla="*/ 0 h 718457"/>
              <a:gd name="connsiteX6" fmla="*/ 2982585 w 5263385"/>
              <a:gd name="connsiteY6" fmla="*/ 0 h 718457"/>
              <a:gd name="connsiteX7" fmla="*/ 3672673 w 5263385"/>
              <a:gd name="connsiteY7" fmla="*/ 0 h 718457"/>
              <a:gd name="connsiteX8" fmla="*/ 4152226 w 5263385"/>
              <a:gd name="connsiteY8" fmla="*/ 0 h 718457"/>
              <a:gd name="connsiteX9" fmla="*/ 4631779 w 5263385"/>
              <a:gd name="connsiteY9" fmla="*/ 0 h 718457"/>
              <a:gd name="connsiteX10" fmla="*/ 5263385 w 5263385"/>
              <a:gd name="connsiteY10" fmla="*/ 0 h 718457"/>
              <a:gd name="connsiteX11" fmla="*/ 5263385 w 5263385"/>
              <a:gd name="connsiteY11" fmla="*/ 366413 h 718457"/>
              <a:gd name="connsiteX12" fmla="*/ 5263385 w 5263385"/>
              <a:gd name="connsiteY12" fmla="*/ 718457 h 718457"/>
              <a:gd name="connsiteX13" fmla="*/ 4625931 w 5263385"/>
              <a:gd name="connsiteY13" fmla="*/ 718457 h 718457"/>
              <a:gd name="connsiteX14" fmla="*/ 3935842 w 5263385"/>
              <a:gd name="connsiteY14" fmla="*/ 718457 h 718457"/>
              <a:gd name="connsiteX15" fmla="*/ 3456289 w 5263385"/>
              <a:gd name="connsiteY15" fmla="*/ 718457 h 718457"/>
              <a:gd name="connsiteX16" fmla="*/ 2976737 w 5263385"/>
              <a:gd name="connsiteY16" fmla="*/ 718457 h 718457"/>
              <a:gd name="connsiteX17" fmla="*/ 2549818 w 5263385"/>
              <a:gd name="connsiteY17" fmla="*/ 718457 h 718457"/>
              <a:gd name="connsiteX18" fmla="*/ 2070265 w 5263385"/>
              <a:gd name="connsiteY18" fmla="*/ 718457 h 718457"/>
              <a:gd name="connsiteX19" fmla="*/ 1485444 w 5263385"/>
              <a:gd name="connsiteY19" fmla="*/ 718457 h 718457"/>
              <a:gd name="connsiteX20" fmla="*/ 795356 w 5263385"/>
              <a:gd name="connsiteY20" fmla="*/ 718457 h 718457"/>
              <a:gd name="connsiteX21" fmla="*/ 0 w 5263385"/>
              <a:gd name="connsiteY21" fmla="*/ 718457 h 718457"/>
              <a:gd name="connsiteX22" fmla="*/ 0 w 5263385"/>
              <a:gd name="connsiteY22" fmla="*/ 373598 h 718457"/>
              <a:gd name="connsiteX23" fmla="*/ 0 w 5263385"/>
              <a:gd name="connsiteY23" fmla="*/ 0 h 71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63385" h="718457" fill="none" extrusionOk="0">
                <a:moveTo>
                  <a:pt x="0" y="0"/>
                </a:moveTo>
                <a:cubicBezTo>
                  <a:pt x="212902" y="-4722"/>
                  <a:pt x="339647" y="6192"/>
                  <a:pt x="426919" y="0"/>
                </a:cubicBezTo>
                <a:cubicBezTo>
                  <a:pt x="514191" y="-6192"/>
                  <a:pt x="795745" y="47209"/>
                  <a:pt x="959106" y="0"/>
                </a:cubicBezTo>
                <a:cubicBezTo>
                  <a:pt x="1122467" y="-47209"/>
                  <a:pt x="1214087" y="11782"/>
                  <a:pt x="1438659" y="0"/>
                </a:cubicBezTo>
                <a:cubicBezTo>
                  <a:pt x="1663231" y="-11782"/>
                  <a:pt x="1721791" y="39459"/>
                  <a:pt x="1865578" y="0"/>
                </a:cubicBezTo>
                <a:cubicBezTo>
                  <a:pt x="2009365" y="-39459"/>
                  <a:pt x="2256030" y="10360"/>
                  <a:pt x="2450398" y="0"/>
                </a:cubicBezTo>
                <a:cubicBezTo>
                  <a:pt x="2644766" y="-10360"/>
                  <a:pt x="2843043" y="50185"/>
                  <a:pt x="2982585" y="0"/>
                </a:cubicBezTo>
                <a:cubicBezTo>
                  <a:pt x="3122127" y="-50185"/>
                  <a:pt x="3476563" y="562"/>
                  <a:pt x="3672673" y="0"/>
                </a:cubicBezTo>
                <a:cubicBezTo>
                  <a:pt x="3868783" y="-562"/>
                  <a:pt x="3963586" y="7031"/>
                  <a:pt x="4152226" y="0"/>
                </a:cubicBezTo>
                <a:cubicBezTo>
                  <a:pt x="4340866" y="-7031"/>
                  <a:pt x="4517836" y="56420"/>
                  <a:pt x="4631779" y="0"/>
                </a:cubicBezTo>
                <a:cubicBezTo>
                  <a:pt x="4745722" y="-56420"/>
                  <a:pt x="4997023" y="28051"/>
                  <a:pt x="5263385" y="0"/>
                </a:cubicBezTo>
                <a:cubicBezTo>
                  <a:pt x="5269549" y="89872"/>
                  <a:pt x="5234499" y="210378"/>
                  <a:pt x="5263385" y="366413"/>
                </a:cubicBezTo>
                <a:cubicBezTo>
                  <a:pt x="5292271" y="522448"/>
                  <a:pt x="5231132" y="575061"/>
                  <a:pt x="5263385" y="718457"/>
                </a:cubicBezTo>
                <a:cubicBezTo>
                  <a:pt x="5018949" y="737437"/>
                  <a:pt x="4874443" y="680037"/>
                  <a:pt x="4625931" y="718457"/>
                </a:cubicBezTo>
                <a:cubicBezTo>
                  <a:pt x="4377419" y="756877"/>
                  <a:pt x="4236844" y="713201"/>
                  <a:pt x="3935842" y="718457"/>
                </a:cubicBezTo>
                <a:cubicBezTo>
                  <a:pt x="3634840" y="723713"/>
                  <a:pt x="3668366" y="710872"/>
                  <a:pt x="3456289" y="718457"/>
                </a:cubicBezTo>
                <a:cubicBezTo>
                  <a:pt x="3244212" y="726042"/>
                  <a:pt x="3205964" y="667113"/>
                  <a:pt x="2976737" y="718457"/>
                </a:cubicBezTo>
                <a:cubicBezTo>
                  <a:pt x="2747510" y="769801"/>
                  <a:pt x="2695661" y="713094"/>
                  <a:pt x="2549818" y="718457"/>
                </a:cubicBezTo>
                <a:cubicBezTo>
                  <a:pt x="2403975" y="723820"/>
                  <a:pt x="2226173" y="700349"/>
                  <a:pt x="2070265" y="718457"/>
                </a:cubicBezTo>
                <a:cubicBezTo>
                  <a:pt x="1914357" y="736565"/>
                  <a:pt x="1683688" y="652081"/>
                  <a:pt x="1485444" y="718457"/>
                </a:cubicBezTo>
                <a:cubicBezTo>
                  <a:pt x="1287200" y="784833"/>
                  <a:pt x="1029041" y="659189"/>
                  <a:pt x="795356" y="718457"/>
                </a:cubicBezTo>
                <a:cubicBezTo>
                  <a:pt x="561671" y="777725"/>
                  <a:pt x="242712" y="654557"/>
                  <a:pt x="0" y="718457"/>
                </a:cubicBezTo>
                <a:cubicBezTo>
                  <a:pt x="-37742" y="574314"/>
                  <a:pt x="30889" y="448198"/>
                  <a:pt x="0" y="373598"/>
                </a:cubicBezTo>
                <a:cubicBezTo>
                  <a:pt x="-30889" y="298998"/>
                  <a:pt x="33923" y="109318"/>
                  <a:pt x="0" y="0"/>
                </a:cubicBezTo>
                <a:close/>
              </a:path>
              <a:path w="5263385" h="718457" stroke="0" extrusionOk="0">
                <a:moveTo>
                  <a:pt x="0" y="0"/>
                </a:moveTo>
                <a:cubicBezTo>
                  <a:pt x="335655" y="-2627"/>
                  <a:pt x="537820" y="9785"/>
                  <a:pt x="690088" y="0"/>
                </a:cubicBezTo>
                <a:cubicBezTo>
                  <a:pt x="842356" y="-9785"/>
                  <a:pt x="1148758" y="68206"/>
                  <a:pt x="1327543" y="0"/>
                </a:cubicBezTo>
                <a:cubicBezTo>
                  <a:pt x="1506328" y="-68206"/>
                  <a:pt x="1630260" y="31674"/>
                  <a:pt x="1754462" y="0"/>
                </a:cubicBezTo>
                <a:cubicBezTo>
                  <a:pt x="1878664" y="-31674"/>
                  <a:pt x="2154100" y="71621"/>
                  <a:pt x="2444550" y="0"/>
                </a:cubicBezTo>
                <a:cubicBezTo>
                  <a:pt x="2735000" y="-71621"/>
                  <a:pt x="2719586" y="8324"/>
                  <a:pt x="2976737" y="0"/>
                </a:cubicBezTo>
                <a:cubicBezTo>
                  <a:pt x="3233888" y="-8324"/>
                  <a:pt x="3312317" y="33198"/>
                  <a:pt x="3561557" y="0"/>
                </a:cubicBezTo>
                <a:cubicBezTo>
                  <a:pt x="3810797" y="-33198"/>
                  <a:pt x="4101126" y="53744"/>
                  <a:pt x="4251645" y="0"/>
                </a:cubicBezTo>
                <a:cubicBezTo>
                  <a:pt x="4402164" y="-53744"/>
                  <a:pt x="4909179" y="96945"/>
                  <a:pt x="5263385" y="0"/>
                </a:cubicBezTo>
                <a:cubicBezTo>
                  <a:pt x="5295454" y="73665"/>
                  <a:pt x="5257948" y="192986"/>
                  <a:pt x="5263385" y="352044"/>
                </a:cubicBezTo>
                <a:cubicBezTo>
                  <a:pt x="5268822" y="511102"/>
                  <a:pt x="5259009" y="584324"/>
                  <a:pt x="5263385" y="718457"/>
                </a:cubicBezTo>
                <a:cubicBezTo>
                  <a:pt x="5109515" y="760945"/>
                  <a:pt x="5002041" y="705058"/>
                  <a:pt x="4836466" y="718457"/>
                </a:cubicBezTo>
                <a:cubicBezTo>
                  <a:pt x="4670891" y="731856"/>
                  <a:pt x="4500533" y="652803"/>
                  <a:pt x="4251645" y="718457"/>
                </a:cubicBezTo>
                <a:cubicBezTo>
                  <a:pt x="4002757" y="784111"/>
                  <a:pt x="3956861" y="693965"/>
                  <a:pt x="3824726" y="718457"/>
                </a:cubicBezTo>
                <a:cubicBezTo>
                  <a:pt x="3692591" y="742949"/>
                  <a:pt x="3460111" y="715612"/>
                  <a:pt x="3292540" y="718457"/>
                </a:cubicBezTo>
                <a:cubicBezTo>
                  <a:pt x="3124969" y="721302"/>
                  <a:pt x="2957998" y="684259"/>
                  <a:pt x="2865621" y="718457"/>
                </a:cubicBezTo>
                <a:cubicBezTo>
                  <a:pt x="2773244" y="752655"/>
                  <a:pt x="2403311" y="718401"/>
                  <a:pt x="2228166" y="718457"/>
                </a:cubicBezTo>
                <a:cubicBezTo>
                  <a:pt x="2053022" y="718513"/>
                  <a:pt x="1836883" y="697186"/>
                  <a:pt x="1643346" y="718457"/>
                </a:cubicBezTo>
                <a:cubicBezTo>
                  <a:pt x="1449809" y="739728"/>
                  <a:pt x="1276800" y="672951"/>
                  <a:pt x="1058525" y="718457"/>
                </a:cubicBezTo>
                <a:cubicBezTo>
                  <a:pt x="840250" y="763963"/>
                  <a:pt x="814580" y="677298"/>
                  <a:pt x="631606" y="718457"/>
                </a:cubicBezTo>
                <a:cubicBezTo>
                  <a:pt x="448632" y="759616"/>
                  <a:pt x="305137" y="644724"/>
                  <a:pt x="0" y="718457"/>
                </a:cubicBezTo>
                <a:cubicBezTo>
                  <a:pt x="-24888" y="635182"/>
                  <a:pt x="34563" y="533617"/>
                  <a:pt x="0" y="359229"/>
                </a:cubicBezTo>
                <a:cubicBezTo>
                  <a:pt x="-34563" y="184841"/>
                  <a:pt x="32818" y="176229"/>
                  <a:pt x="0" y="0"/>
                </a:cubicBez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accent2">
                <a:lumMod val="40000"/>
                <a:lumOff val="60000"/>
              </a:schemeClr>
            </a:solidFill>
            <a:extLst>
              <a:ext uri="{C807C97D-BFC1-408E-A445-0C87EB9F89A2}">
                <ask:lineSketchStyleProps xmlns:ask="http://schemas.microsoft.com/office/drawing/2018/sketchyshapes" sd="2176502553">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lvl1pPr algn="ctr" defTabSz="914400" rtl="0" eaLnBrk="1" latinLnBrk="0" hangingPunct="1">
              <a:lnSpc>
                <a:spcPct val="89000"/>
              </a:lnSpc>
              <a:spcBef>
                <a:spcPct val="0"/>
              </a:spcBef>
              <a:buNone/>
              <a:defRPr sz="7200" kern="1200" cap="all" baseline="0">
                <a:solidFill>
                  <a:schemeClr val="tx2"/>
                </a:solidFill>
                <a:latin typeface="+mj-lt"/>
                <a:ea typeface="+mj-ea"/>
                <a:cs typeface="+mj-cs"/>
              </a:defRPr>
            </a:lvl1pPr>
          </a:lstStyle>
          <a:p>
            <a:r>
              <a:rPr lang="en-US" sz="4000" b="1" dirty="0">
                <a:solidFill>
                  <a:schemeClr val="bg1"/>
                </a:solidFill>
                <a:latin typeface="Algerian" panose="04020705040A02060702" pitchFamily="82" charset="0"/>
              </a:rPr>
              <a:t>REFERENCES</a:t>
            </a:r>
            <a:endParaRPr lang="en-IN" sz="4000" b="1" dirty="0">
              <a:solidFill>
                <a:schemeClr val="bg1"/>
              </a:solidFill>
              <a:latin typeface="Algerian" panose="04020705040A02060702" pitchFamily="82" charset="0"/>
            </a:endParaRPr>
          </a:p>
        </p:txBody>
      </p:sp>
      <p:sp>
        <p:nvSpPr>
          <p:cNvPr id="5" name="Rectangle 4">
            <a:extLst>
              <a:ext uri="{FF2B5EF4-FFF2-40B4-BE49-F238E27FC236}">
                <a16:creationId xmlns:a16="http://schemas.microsoft.com/office/drawing/2014/main" id="{204675D4-B529-BF6C-844B-1C726D7650E5}"/>
              </a:ext>
            </a:extLst>
          </p:cNvPr>
          <p:cNvSpPr/>
          <p:nvPr/>
        </p:nvSpPr>
        <p:spPr>
          <a:xfrm>
            <a:off x="1592603" y="1800810"/>
            <a:ext cx="8801522" cy="421743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IN" dirty="0">
                <a:latin typeface="Arial Rounded MT Bold" panose="020F0704030504030204" pitchFamily="34" charset="0"/>
              </a:rPr>
              <a:t>📘 "</a:t>
            </a:r>
            <a:r>
              <a:rPr lang="en-IN" b="1" dirty="0">
                <a:latin typeface="Arial Rounded MT Bold" panose="020F0704030504030204" pitchFamily="34" charset="0"/>
              </a:rPr>
              <a:t>Distributed Databases: Principles &amp; Systems" </a:t>
            </a:r>
            <a:r>
              <a:rPr lang="en-IN" dirty="0">
                <a:latin typeface="Arial Rounded MT Bold" panose="020F0704030504030204" pitchFamily="34" charset="0"/>
              </a:rPr>
              <a:t>– Stefano Ceri, Giuseppe 	</a:t>
            </a:r>
            <a:r>
              <a:rPr lang="en-IN" dirty="0" err="1">
                <a:latin typeface="Arial Rounded MT Bold" panose="020F0704030504030204" pitchFamily="34" charset="0"/>
              </a:rPr>
              <a:t>Pelagatti</a:t>
            </a:r>
            <a:endParaRPr lang="en-IN" dirty="0">
              <a:latin typeface="Arial Rounded MT Bold" panose="020F0704030504030204" pitchFamily="34" charset="0"/>
            </a:endParaRPr>
          </a:p>
          <a:p>
            <a:pPr algn="just"/>
            <a:endParaRPr lang="en-IN" dirty="0">
              <a:latin typeface="Arial Rounded MT Bold" panose="020F0704030504030204" pitchFamily="34" charset="0"/>
            </a:endParaRPr>
          </a:p>
          <a:p>
            <a:pPr algn="just"/>
            <a:r>
              <a:rPr lang="en-IN" dirty="0">
                <a:latin typeface="Arial Rounded MT Bold" panose="020F0704030504030204" pitchFamily="34" charset="0"/>
              </a:rPr>
              <a:t>📗 </a:t>
            </a:r>
            <a:r>
              <a:rPr lang="en-IN" b="1" dirty="0">
                <a:latin typeface="Arial Rounded MT Bold" panose="020F0704030504030204" pitchFamily="34" charset="0"/>
              </a:rPr>
              <a:t>"Principles of Distributed Database Systems" </a:t>
            </a:r>
            <a:r>
              <a:rPr lang="en-IN" dirty="0">
                <a:latin typeface="Arial Rounded MT Bold" panose="020F0704030504030204" pitchFamily="34" charset="0"/>
              </a:rPr>
              <a:t>– M. Tamer </a:t>
            </a:r>
            <a:r>
              <a:rPr lang="en-IN" dirty="0" err="1">
                <a:latin typeface="Arial Rounded MT Bold" panose="020F0704030504030204" pitchFamily="34" charset="0"/>
              </a:rPr>
              <a:t>Özsu</a:t>
            </a:r>
            <a:r>
              <a:rPr lang="en-IN" dirty="0">
                <a:latin typeface="Arial Rounded MT Bold" panose="020F0704030504030204" pitchFamily="34" charset="0"/>
              </a:rPr>
              <a:t>, Patrick 	</a:t>
            </a:r>
            <a:r>
              <a:rPr lang="en-IN" dirty="0" err="1">
                <a:latin typeface="Arial Rounded MT Bold" panose="020F0704030504030204" pitchFamily="34" charset="0"/>
              </a:rPr>
              <a:t>Valduriez</a:t>
            </a:r>
            <a:endParaRPr lang="en-IN" dirty="0">
              <a:latin typeface="Arial Rounded MT Bold" panose="020F0704030504030204" pitchFamily="34" charset="0"/>
            </a:endParaRPr>
          </a:p>
          <a:p>
            <a:pPr algn="just"/>
            <a:endParaRPr lang="en-IN" dirty="0">
              <a:latin typeface="Arial Rounded MT Bold" panose="020F0704030504030204" pitchFamily="34" charset="0"/>
            </a:endParaRPr>
          </a:p>
          <a:p>
            <a:pPr algn="just"/>
            <a:r>
              <a:rPr lang="en-IN" dirty="0">
                <a:latin typeface="Arial Rounded MT Bold" panose="020F0704030504030204" pitchFamily="34" charset="0"/>
              </a:rPr>
              <a:t>📕 </a:t>
            </a:r>
            <a:r>
              <a:rPr lang="en-IN" b="1" dirty="0">
                <a:latin typeface="Arial Rounded MT Bold" panose="020F0704030504030204" pitchFamily="34" charset="0"/>
              </a:rPr>
              <a:t>"Fundamentals of Database Systems" </a:t>
            </a:r>
            <a:r>
              <a:rPr lang="en-IN" dirty="0">
                <a:latin typeface="Arial Rounded MT Bold" panose="020F0704030504030204" pitchFamily="34" charset="0"/>
              </a:rPr>
              <a:t>– Ramez </a:t>
            </a:r>
            <a:r>
              <a:rPr lang="en-IN" dirty="0" err="1">
                <a:latin typeface="Arial Rounded MT Bold" panose="020F0704030504030204" pitchFamily="34" charset="0"/>
              </a:rPr>
              <a:t>Elmasri</a:t>
            </a:r>
            <a:r>
              <a:rPr lang="en-IN" dirty="0">
                <a:latin typeface="Arial Rounded MT Bold" panose="020F0704030504030204" pitchFamily="34" charset="0"/>
              </a:rPr>
              <a:t>, Shamkant B. 	Navathe</a:t>
            </a:r>
          </a:p>
          <a:p>
            <a:pPr algn="just"/>
            <a:endParaRPr lang="en-IN" dirty="0">
              <a:latin typeface="Arial Rounded MT Bold" panose="020F0704030504030204" pitchFamily="34" charset="0"/>
            </a:endParaRPr>
          </a:p>
          <a:p>
            <a:pPr algn="just"/>
            <a:r>
              <a:rPr lang="en-IN" dirty="0">
                <a:latin typeface="Arial Rounded MT Bold" panose="020F0704030504030204" pitchFamily="34" charset="0"/>
              </a:rPr>
              <a:t>📙 </a:t>
            </a:r>
            <a:r>
              <a:rPr lang="en-IN" b="1" dirty="0">
                <a:latin typeface="Arial Rounded MT Bold" panose="020F0704030504030204" pitchFamily="34" charset="0"/>
              </a:rPr>
              <a:t>"Distributed Database Management Systems: A Practical Approach" </a:t>
            </a:r>
            <a:r>
              <a:rPr lang="en-IN" dirty="0">
                <a:latin typeface="Arial Rounded MT Bold" panose="020F0704030504030204" pitchFamily="34" charset="0"/>
              </a:rPr>
              <a:t>– 	Saeed K. Rahimi, Frank S. Haug</a:t>
            </a:r>
          </a:p>
          <a:p>
            <a:pPr algn="just"/>
            <a:endParaRPr lang="en-IN" dirty="0">
              <a:latin typeface="Arial Rounded MT Bold" panose="020F0704030504030204" pitchFamily="34" charset="0"/>
            </a:endParaRPr>
          </a:p>
          <a:p>
            <a:pPr algn="just"/>
            <a:r>
              <a:rPr lang="en-IN" dirty="0">
                <a:latin typeface="Arial Rounded MT Bold" panose="020F0704030504030204" pitchFamily="34" charset="0"/>
              </a:rPr>
              <a:t>📔 </a:t>
            </a:r>
            <a:r>
              <a:rPr lang="en-IN" b="1" dirty="0">
                <a:latin typeface="Arial Rounded MT Bold" panose="020F0704030504030204" pitchFamily="34" charset="0"/>
              </a:rPr>
              <a:t>"Database System Concepts" </a:t>
            </a:r>
            <a:r>
              <a:rPr lang="en-IN" dirty="0">
                <a:latin typeface="Arial Rounded MT Bold" panose="020F0704030504030204" pitchFamily="34" charset="0"/>
              </a:rPr>
              <a:t>– Abraham </a:t>
            </a:r>
            <a:r>
              <a:rPr lang="en-IN" dirty="0" err="1">
                <a:latin typeface="Arial Rounded MT Bold" panose="020F0704030504030204" pitchFamily="34" charset="0"/>
              </a:rPr>
              <a:t>Silberschatz</a:t>
            </a:r>
            <a:r>
              <a:rPr lang="en-IN" dirty="0">
                <a:latin typeface="Arial Rounded MT Bold" panose="020F0704030504030204" pitchFamily="34" charset="0"/>
              </a:rPr>
              <a:t>, Henry F. Korth, S. 	Sudarshan</a:t>
            </a:r>
          </a:p>
        </p:txBody>
      </p:sp>
    </p:spTree>
    <p:extLst>
      <p:ext uri="{BB962C8B-B14F-4D97-AF65-F5344CB8AC3E}">
        <p14:creationId xmlns:p14="http://schemas.microsoft.com/office/powerpoint/2010/main" val="1682836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6FE4EF-763C-3F7F-B046-76AC3E284D76}"/>
              </a:ext>
            </a:extLst>
          </p:cNvPr>
          <p:cNvPicPr>
            <a:picLocks noChangeAspect="1"/>
          </p:cNvPicPr>
          <p:nvPr/>
        </p:nvPicPr>
        <p:blipFill>
          <a:blip r:embed="rId2"/>
          <a:stretch>
            <a:fillRect/>
          </a:stretch>
        </p:blipFill>
        <p:spPr>
          <a:xfrm>
            <a:off x="5682949" y="1047751"/>
            <a:ext cx="4651651" cy="4391996"/>
          </a:xfrm>
          <a:prstGeom prst="rect">
            <a:avLst/>
          </a:prstGeom>
        </p:spPr>
      </p:pic>
      <p:sp>
        <p:nvSpPr>
          <p:cNvPr id="5" name="Rectangle 4">
            <a:extLst>
              <a:ext uri="{FF2B5EF4-FFF2-40B4-BE49-F238E27FC236}">
                <a16:creationId xmlns:a16="http://schemas.microsoft.com/office/drawing/2014/main" id="{7E89DE2C-DB00-8181-7915-9F0D2F0C7B98}"/>
              </a:ext>
            </a:extLst>
          </p:cNvPr>
          <p:cNvSpPr/>
          <p:nvPr/>
        </p:nvSpPr>
        <p:spPr>
          <a:xfrm>
            <a:off x="429211" y="1386957"/>
            <a:ext cx="5206481" cy="4084086"/>
          </a:xfrm>
          <a:prstGeom prst="rect">
            <a:avLst/>
          </a:prstGeom>
          <a:blipFill>
            <a:blip r:embed="rId3"/>
            <a:tile tx="0" ty="0" sx="100000" sy="100000" flip="none" algn="tl"/>
          </a:blipFill>
          <a:ln w="28575">
            <a:solidFill>
              <a:srgbClr val="FF0000"/>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0757B648-07E7-94A8-3971-521D05BA798E}"/>
              </a:ext>
            </a:extLst>
          </p:cNvPr>
          <p:cNvPicPr>
            <a:picLocks noChangeAspect="1"/>
          </p:cNvPicPr>
          <p:nvPr/>
        </p:nvPicPr>
        <p:blipFill>
          <a:blip r:embed="rId4"/>
          <a:stretch>
            <a:fillRect/>
          </a:stretch>
        </p:blipFill>
        <p:spPr>
          <a:xfrm>
            <a:off x="698241" y="1614196"/>
            <a:ext cx="4722846" cy="3620277"/>
          </a:xfrm>
          <a:prstGeom prst="rect">
            <a:avLst/>
          </a:prstGeom>
          <a:ln w="190500" cap="sq">
            <a:solidFill>
              <a:srgbClr val="C8C6BD"/>
            </a:solidFill>
            <a:prstDash val="solid"/>
            <a:miter lim="800000"/>
          </a:ln>
          <a:effectLst>
            <a:glow rad="228600">
              <a:schemeClr val="accent6">
                <a:satMod val="175000"/>
                <a:alpha val="40000"/>
              </a:schemeClr>
            </a:glow>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246181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96D480-7DA9-63EB-9931-222573F23A09}"/>
              </a:ext>
            </a:extLst>
          </p:cNvPr>
          <p:cNvSpPr/>
          <p:nvPr/>
        </p:nvSpPr>
        <p:spPr>
          <a:xfrm>
            <a:off x="0" y="0"/>
            <a:ext cx="12204000" cy="6876000"/>
          </a:xfrm>
          <a:prstGeom prst="rect">
            <a:avLst/>
          </a:prstGeom>
          <a:solidFill>
            <a:schemeClr val="tx1">
              <a:lumMod val="85000"/>
              <a:lumOff val="15000"/>
            </a:schemeClr>
          </a:solidFill>
          <a:ln w="38100">
            <a:solidFill>
              <a:schemeClr val="tx2">
                <a:lumMod val="25000"/>
                <a:lumOff val="75000"/>
              </a:schemeClr>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411DADD9-2E58-4E4F-3E70-98D4B1346A40}"/>
              </a:ext>
            </a:extLst>
          </p:cNvPr>
          <p:cNvSpPr txBox="1">
            <a:spLocks/>
          </p:cNvSpPr>
          <p:nvPr/>
        </p:nvSpPr>
        <p:spPr>
          <a:xfrm>
            <a:off x="3576443" y="813347"/>
            <a:ext cx="4245429" cy="843175"/>
          </a:xfrm>
          <a:prstGeom prst="rect">
            <a:avLst/>
          </a:prstGeom>
        </p:spPr>
        <p:txBody>
          <a:bodyPr anchor="ctr">
            <a:normAutofit fontScale="97500"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6000" b="1" u="sng" dirty="0">
                <a:solidFill>
                  <a:srgbClr val="ADA16F"/>
                </a:solidFill>
                <a:effectLst/>
                <a:latin typeface="Algerian" panose="04020705040A02060702" pitchFamily="82" charset="0"/>
              </a:rPr>
              <a:t>content</a:t>
            </a:r>
            <a:endParaRPr lang="en-IN" sz="6000" b="1" u="sng" dirty="0">
              <a:solidFill>
                <a:srgbClr val="ADA16F"/>
              </a:solidFill>
              <a:effectLst/>
              <a:latin typeface="Algerian" panose="04020705040A02060702" pitchFamily="82" charset="0"/>
            </a:endParaRPr>
          </a:p>
        </p:txBody>
      </p:sp>
      <p:sp>
        <p:nvSpPr>
          <p:cNvPr id="4" name="TextBox 3">
            <a:extLst>
              <a:ext uri="{FF2B5EF4-FFF2-40B4-BE49-F238E27FC236}">
                <a16:creationId xmlns:a16="http://schemas.microsoft.com/office/drawing/2014/main" id="{B53D6597-BBA5-5491-8665-D12C9DD62057}"/>
              </a:ext>
            </a:extLst>
          </p:cNvPr>
          <p:cNvSpPr txBox="1"/>
          <p:nvPr/>
        </p:nvSpPr>
        <p:spPr>
          <a:xfrm>
            <a:off x="1782148" y="2003015"/>
            <a:ext cx="7672486" cy="3416320"/>
          </a:xfrm>
          <a:prstGeom prst="rect">
            <a:avLst/>
          </a:prstGeom>
          <a:noFill/>
          <a:ln w="28575">
            <a:solidFill>
              <a:schemeClr val="bg2">
                <a:lumMod val="75000"/>
              </a:schemeClr>
            </a:solidFill>
          </a:ln>
        </p:spPr>
        <p:txBody>
          <a:bodyPr wrap="square">
            <a:spAutoFit/>
          </a:bodyPr>
          <a:lstStyle/>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Introduction</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Quantitative vs Qualitative Information</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Quantitative information</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Qualitative information</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Comparison with Parameters</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Practical Application</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Example scenario</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Conclusion</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References</a:t>
            </a:r>
          </a:p>
        </p:txBody>
      </p:sp>
      <p:sp>
        <p:nvSpPr>
          <p:cNvPr id="5" name="TextBox 4">
            <a:extLst>
              <a:ext uri="{FF2B5EF4-FFF2-40B4-BE49-F238E27FC236}">
                <a16:creationId xmlns:a16="http://schemas.microsoft.com/office/drawing/2014/main" id="{0B13962B-14F7-3D29-809F-00938DEA579C}"/>
              </a:ext>
            </a:extLst>
          </p:cNvPr>
          <p:cNvSpPr txBox="1"/>
          <p:nvPr/>
        </p:nvSpPr>
        <p:spPr>
          <a:xfrm>
            <a:off x="9454633" y="2003015"/>
            <a:ext cx="1357313" cy="3416320"/>
          </a:xfrm>
          <a:prstGeom prst="rect">
            <a:avLst/>
          </a:prstGeom>
          <a:noFill/>
          <a:ln w="28575">
            <a:solidFill>
              <a:schemeClr val="bg2">
                <a:lumMod val="75000"/>
              </a:schemeClr>
            </a:solidFill>
          </a:ln>
        </p:spPr>
        <p:txBody>
          <a:bodyPr wrap="square" rtlCol="0">
            <a:spAutoFit/>
          </a:bodyPr>
          <a:lstStyle/>
          <a:p>
            <a:r>
              <a:rPr lang="en-US" sz="2400" dirty="0">
                <a:blipFill>
                  <a:blip r:embed="rId2"/>
                  <a:tile tx="0" ty="0" sx="100000" sy="100000" flip="none" algn="tl"/>
                </a:blipFill>
                <a:latin typeface="Arial Black" panose="020B0A04020102020204" pitchFamily="34" charset="0"/>
              </a:rPr>
              <a:t>3</a:t>
            </a:r>
          </a:p>
          <a:p>
            <a:r>
              <a:rPr lang="en-IN" sz="2400" dirty="0">
                <a:blipFill>
                  <a:blip r:embed="rId2"/>
                  <a:tile tx="0" ty="0" sx="100000" sy="100000" flip="none" algn="tl"/>
                </a:blipFill>
                <a:latin typeface="Arial Black" panose="020B0A04020102020204" pitchFamily="34" charset="0"/>
              </a:rPr>
              <a:t>4</a:t>
            </a:r>
          </a:p>
          <a:p>
            <a:r>
              <a:rPr lang="en-IN" sz="2400" dirty="0">
                <a:blipFill>
                  <a:blip r:embed="rId2"/>
                  <a:tile tx="0" ty="0" sx="100000" sy="100000" flip="none" algn="tl"/>
                </a:blipFill>
                <a:latin typeface="Arial Black" panose="020B0A04020102020204" pitchFamily="34" charset="0"/>
              </a:rPr>
              <a:t>5 - 7</a:t>
            </a:r>
          </a:p>
          <a:p>
            <a:r>
              <a:rPr lang="en-IN" sz="2400" dirty="0">
                <a:blipFill>
                  <a:blip r:embed="rId2"/>
                  <a:tile tx="0" ty="0" sx="100000" sy="100000" flip="none" algn="tl"/>
                </a:blipFill>
                <a:latin typeface="Arial Black" panose="020B0A04020102020204" pitchFamily="34" charset="0"/>
              </a:rPr>
              <a:t>8 - 10</a:t>
            </a:r>
          </a:p>
          <a:p>
            <a:r>
              <a:rPr lang="en-IN" sz="2400" dirty="0">
                <a:blipFill>
                  <a:blip r:embed="rId2"/>
                  <a:tile tx="0" ty="0" sx="100000" sy="100000" flip="none" algn="tl"/>
                </a:blipFill>
                <a:latin typeface="Arial Black" panose="020B0A04020102020204" pitchFamily="34" charset="0"/>
              </a:rPr>
              <a:t>11</a:t>
            </a:r>
          </a:p>
          <a:p>
            <a:r>
              <a:rPr lang="en-IN" sz="2400" dirty="0">
                <a:blipFill>
                  <a:blip r:embed="rId2"/>
                  <a:tile tx="0" ty="0" sx="100000" sy="100000" flip="none" algn="tl"/>
                </a:blipFill>
                <a:latin typeface="Arial Black" panose="020B0A04020102020204" pitchFamily="34" charset="0"/>
              </a:rPr>
              <a:t>12</a:t>
            </a:r>
          </a:p>
          <a:p>
            <a:r>
              <a:rPr lang="en-IN" sz="2400" dirty="0">
                <a:blipFill>
                  <a:blip r:embed="rId2"/>
                  <a:tile tx="0" ty="0" sx="100000" sy="100000" flip="none" algn="tl"/>
                </a:blipFill>
                <a:latin typeface="Arial Black" panose="020B0A04020102020204" pitchFamily="34" charset="0"/>
              </a:rPr>
              <a:t>13-15</a:t>
            </a:r>
          </a:p>
          <a:p>
            <a:r>
              <a:rPr lang="en-IN" sz="2400" dirty="0">
                <a:blipFill>
                  <a:blip r:embed="rId2"/>
                  <a:tile tx="0" ty="0" sx="100000" sy="100000" flip="none" algn="tl"/>
                </a:blipFill>
                <a:latin typeface="Arial Black" panose="020B0A04020102020204" pitchFamily="34" charset="0"/>
              </a:rPr>
              <a:t>16</a:t>
            </a:r>
          </a:p>
          <a:p>
            <a:r>
              <a:rPr lang="en-IN" sz="2400" dirty="0">
                <a:blipFill>
                  <a:blip r:embed="rId2"/>
                  <a:tile tx="0" ty="0" sx="100000" sy="100000" flip="none" algn="tl"/>
                </a:blipFill>
                <a:latin typeface="Arial Black" panose="020B0A04020102020204" pitchFamily="34" charset="0"/>
              </a:rPr>
              <a:t>17</a:t>
            </a:r>
          </a:p>
        </p:txBody>
      </p:sp>
      <p:cxnSp>
        <p:nvCxnSpPr>
          <p:cNvPr id="6" name="Straight Connector 5">
            <a:extLst>
              <a:ext uri="{FF2B5EF4-FFF2-40B4-BE49-F238E27FC236}">
                <a16:creationId xmlns:a16="http://schemas.microsoft.com/office/drawing/2014/main" id="{D4726CCD-90D1-2790-AE79-49512D631CED}"/>
              </a:ext>
            </a:extLst>
          </p:cNvPr>
          <p:cNvCxnSpPr>
            <a:cxnSpLocks/>
          </p:cNvCxnSpPr>
          <p:nvPr/>
        </p:nvCxnSpPr>
        <p:spPr>
          <a:xfrm>
            <a:off x="4422710" y="2246557"/>
            <a:ext cx="4946198"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AD38EDC-5E92-E078-3A97-A0B097ADD1BD}"/>
              </a:ext>
            </a:extLst>
          </p:cNvPr>
          <p:cNvCxnSpPr>
            <a:cxnSpLocks/>
          </p:cNvCxnSpPr>
          <p:nvPr/>
        </p:nvCxnSpPr>
        <p:spPr>
          <a:xfrm>
            <a:off x="8752115" y="2594900"/>
            <a:ext cx="616793"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102FBF-61BF-4B71-0B15-BF2EA5009EA3}"/>
              </a:ext>
            </a:extLst>
          </p:cNvPr>
          <p:cNvCxnSpPr>
            <a:cxnSpLocks/>
          </p:cNvCxnSpPr>
          <p:nvPr/>
        </p:nvCxnSpPr>
        <p:spPr>
          <a:xfrm>
            <a:off x="6438123" y="2943243"/>
            <a:ext cx="2930785"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E19B794-0A65-2A95-F99C-E2A53A0E9EDC}"/>
              </a:ext>
            </a:extLst>
          </p:cNvPr>
          <p:cNvCxnSpPr>
            <a:cxnSpLocks/>
          </p:cNvCxnSpPr>
          <p:nvPr/>
        </p:nvCxnSpPr>
        <p:spPr>
          <a:xfrm>
            <a:off x="6083560" y="3319577"/>
            <a:ext cx="3285348"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E800A8-FFFC-3C01-48E9-03BABFF7B212}"/>
              </a:ext>
            </a:extLst>
          </p:cNvPr>
          <p:cNvCxnSpPr>
            <a:cxnSpLocks/>
          </p:cNvCxnSpPr>
          <p:nvPr/>
        </p:nvCxnSpPr>
        <p:spPr>
          <a:xfrm>
            <a:off x="7221894" y="3723903"/>
            <a:ext cx="2147014"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30835B-A251-E914-FF0A-7BAA29F18803}"/>
              </a:ext>
            </a:extLst>
          </p:cNvPr>
          <p:cNvCxnSpPr>
            <a:cxnSpLocks/>
          </p:cNvCxnSpPr>
          <p:nvPr/>
        </p:nvCxnSpPr>
        <p:spPr>
          <a:xfrm>
            <a:off x="5803641" y="4091222"/>
            <a:ext cx="3565267"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3021637-79C4-4A2B-F825-3D165ECFF36D}"/>
              </a:ext>
            </a:extLst>
          </p:cNvPr>
          <p:cNvCxnSpPr>
            <a:cxnSpLocks/>
          </p:cNvCxnSpPr>
          <p:nvPr/>
        </p:nvCxnSpPr>
        <p:spPr>
          <a:xfrm>
            <a:off x="5299788" y="4433030"/>
            <a:ext cx="4069120"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AF57AE-EC9B-CBE0-7E8B-FB7177A04905}"/>
              </a:ext>
            </a:extLst>
          </p:cNvPr>
          <p:cNvCxnSpPr>
            <a:cxnSpLocks/>
          </p:cNvCxnSpPr>
          <p:nvPr/>
        </p:nvCxnSpPr>
        <p:spPr>
          <a:xfrm>
            <a:off x="4180115" y="5191919"/>
            <a:ext cx="5188793"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9D91DB1-3802-6C44-0142-F96726972032}"/>
              </a:ext>
            </a:extLst>
          </p:cNvPr>
          <p:cNvCxnSpPr>
            <a:cxnSpLocks/>
          </p:cNvCxnSpPr>
          <p:nvPr/>
        </p:nvCxnSpPr>
        <p:spPr>
          <a:xfrm>
            <a:off x="4180115" y="4812474"/>
            <a:ext cx="5188793"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716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D19C2C7-A461-8F52-47F2-A98656C51335}"/>
              </a:ext>
            </a:extLst>
          </p:cNvPr>
          <p:cNvSpPr>
            <a:spLocks noGrp="1"/>
          </p:cNvSpPr>
          <p:nvPr>
            <p:ph type="title"/>
          </p:nvPr>
        </p:nvSpPr>
        <p:spPr>
          <a:xfrm>
            <a:off x="4057261" y="478191"/>
            <a:ext cx="4077478" cy="928396"/>
          </a:xfrm>
          <a:custGeom>
            <a:avLst/>
            <a:gdLst>
              <a:gd name="connsiteX0" fmla="*/ 0 w 4077478"/>
              <a:gd name="connsiteY0" fmla="*/ 0 h 928396"/>
              <a:gd name="connsiteX1" fmla="*/ 582497 w 4077478"/>
              <a:gd name="connsiteY1" fmla="*/ 0 h 928396"/>
              <a:gd name="connsiteX2" fmla="*/ 1083444 w 4077478"/>
              <a:gd name="connsiteY2" fmla="*/ 0 h 928396"/>
              <a:gd name="connsiteX3" fmla="*/ 1543617 w 4077478"/>
              <a:gd name="connsiteY3" fmla="*/ 0 h 928396"/>
              <a:gd name="connsiteX4" fmla="*/ 2126114 w 4077478"/>
              <a:gd name="connsiteY4" fmla="*/ 0 h 928396"/>
              <a:gd name="connsiteX5" fmla="*/ 2627061 w 4077478"/>
              <a:gd name="connsiteY5" fmla="*/ 0 h 928396"/>
              <a:gd name="connsiteX6" fmla="*/ 3250332 w 4077478"/>
              <a:gd name="connsiteY6" fmla="*/ 0 h 928396"/>
              <a:gd name="connsiteX7" fmla="*/ 4077478 w 4077478"/>
              <a:gd name="connsiteY7" fmla="*/ 0 h 928396"/>
              <a:gd name="connsiteX8" fmla="*/ 4077478 w 4077478"/>
              <a:gd name="connsiteY8" fmla="*/ 473482 h 928396"/>
              <a:gd name="connsiteX9" fmla="*/ 4077478 w 4077478"/>
              <a:gd name="connsiteY9" fmla="*/ 928396 h 928396"/>
              <a:gd name="connsiteX10" fmla="*/ 3454206 w 4077478"/>
              <a:gd name="connsiteY10" fmla="*/ 928396 h 928396"/>
              <a:gd name="connsiteX11" fmla="*/ 2871710 w 4077478"/>
              <a:gd name="connsiteY11" fmla="*/ 928396 h 928396"/>
              <a:gd name="connsiteX12" fmla="*/ 2207663 w 4077478"/>
              <a:gd name="connsiteY12" fmla="*/ 928396 h 928396"/>
              <a:gd name="connsiteX13" fmla="*/ 1625166 w 4077478"/>
              <a:gd name="connsiteY13" fmla="*/ 928396 h 928396"/>
              <a:gd name="connsiteX14" fmla="*/ 1001895 w 4077478"/>
              <a:gd name="connsiteY14" fmla="*/ 928396 h 928396"/>
              <a:gd name="connsiteX15" fmla="*/ 500947 w 4077478"/>
              <a:gd name="connsiteY15" fmla="*/ 928396 h 928396"/>
              <a:gd name="connsiteX16" fmla="*/ 0 w 4077478"/>
              <a:gd name="connsiteY16" fmla="*/ 928396 h 928396"/>
              <a:gd name="connsiteX17" fmla="*/ 0 w 4077478"/>
              <a:gd name="connsiteY17" fmla="*/ 482766 h 928396"/>
              <a:gd name="connsiteX18" fmla="*/ 0 w 4077478"/>
              <a:gd name="connsiteY18" fmla="*/ 0 h 92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77478" h="928396" fill="none" extrusionOk="0">
                <a:moveTo>
                  <a:pt x="0" y="0"/>
                </a:moveTo>
                <a:cubicBezTo>
                  <a:pt x="273441" y="-1401"/>
                  <a:pt x="359781" y="49215"/>
                  <a:pt x="582497" y="0"/>
                </a:cubicBezTo>
                <a:cubicBezTo>
                  <a:pt x="805213" y="-49215"/>
                  <a:pt x="946652" y="59897"/>
                  <a:pt x="1083444" y="0"/>
                </a:cubicBezTo>
                <a:cubicBezTo>
                  <a:pt x="1220236" y="-59897"/>
                  <a:pt x="1362587" y="34510"/>
                  <a:pt x="1543617" y="0"/>
                </a:cubicBezTo>
                <a:cubicBezTo>
                  <a:pt x="1724647" y="-34510"/>
                  <a:pt x="1942318" y="22819"/>
                  <a:pt x="2126114" y="0"/>
                </a:cubicBezTo>
                <a:cubicBezTo>
                  <a:pt x="2309910" y="-22819"/>
                  <a:pt x="2406931" y="37495"/>
                  <a:pt x="2627061" y="0"/>
                </a:cubicBezTo>
                <a:cubicBezTo>
                  <a:pt x="2847191" y="-37495"/>
                  <a:pt x="3075616" y="62340"/>
                  <a:pt x="3250332" y="0"/>
                </a:cubicBezTo>
                <a:cubicBezTo>
                  <a:pt x="3425048" y="-62340"/>
                  <a:pt x="3754038" y="32428"/>
                  <a:pt x="4077478" y="0"/>
                </a:cubicBezTo>
                <a:cubicBezTo>
                  <a:pt x="4115047" y="198697"/>
                  <a:pt x="4026096" y="340743"/>
                  <a:pt x="4077478" y="473482"/>
                </a:cubicBezTo>
                <a:cubicBezTo>
                  <a:pt x="4128860" y="606221"/>
                  <a:pt x="4060576" y="701937"/>
                  <a:pt x="4077478" y="928396"/>
                </a:cubicBezTo>
                <a:cubicBezTo>
                  <a:pt x="3887957" y="969959"/>
                  <a:pt x="3721810" y="863903"/>
                  <a:pt x="3454206" y="928396"/>
                </a:cubicBezTo>
                <a:cubicBezTo>
                  <a:pt x="3186602" y="992889"/>
                  <a:pt x="3119381" y="915383"/>
                  <a:pt x="2871710" y="928396"/>
                </a:cubicBezTo>
                <a:cubicBezTo>
                  <a:pt x="2624039" y="941409"/>
                  <a:pt x="2465395" y="904480"/>
                  <a:pt x="2207663" y="928396"/>
                </a:cubicBezTo>
                <a:cubicBezTo>
                  <a:pt x="1949931" y="952312"/>
                  <a:pt x="1820134" y="898374"/>
                  <a:pt x="1625166" y="928396"/>
                </a:cubicBezTo>
                <a:cubicBezTo>
                  <a:pt x="1430198" y="958418"/>
                  <a:pt x="1219824" y="874807"/>
                  <a:pt x="1001895" y="928396"/>
                </a:cubicBezTo>
                <a:cubicBezTo>
                  <a:pt x="783966" y="981985"/>
                  <a:pt x="642033" y="925801"/>
                  <a:pt x="500947" y="928396"/>
                </a:cubicBezTo>
                <a:cubicBezTo>
                  <a:pt x="359861" y="930991"/>
                  <a:pt x="226788" y="911071"/>
                  <a:pt x="0" y="928396"/>
                </a:cubicBezTo>
                <a:cubicBezTo>
                  <a:pt x="-17291" y="736146"/>
                  <a:pt x="15887" y="699802"/>
                  <a:pt x="0" y="482766"/>
                </a:cubicBezTo>
                <a:cubicBezTo>
                  <a:pt x="-15887" y="265730"/>
                  <a:pt x="36129" y="161332"/>
                  <a:pt x="0" y="0"/>
                </a:cubicBezTo>
                <a:close/>
              </a:path>
              <a:path w="4077478" h="928396" stroke="0" extrusionOk="0">
                <a:moveTo>
                  <a:pt x="0" y="0"/>
                </a:moveTo>
                <a:cubicBezTo>
                  <a:pt x="248302" y="-17180"/>
                  <a:pt x="351538" y="51851"/>
                  <a:pt x="664046" y="0"/>
                </a:cubicBezTo>
                <a:cubicBezTo>
                  <a:pt x="976554" y="-51851"/>
                  <a:pt x="1004484" y="40876"/>
                  <a:pt x="1164994" y="0"/>
                </a:cubicBezTo>
                <a:cubicBezTo>
                  <a:pt x="1325504" y="-40876"/>
                  <a:pt x="1515797" y="48700"/>
                  <a:pt x="1665941" y="0"/>
                </a:cubicBezTo>
                <a:cubicBezTo>
                  <a:pt x="1816085" y="-48700"/>
                  <a:pt x="2088076" y="14881"/>
                  <a:pt x="2248438" y="0"/>
                </a:cubicBezTo>
                <a:cubicBezTo>
                  <a:pt x="2408800" y="-14881"/>
                  <a:pt x="2549028" y="57785"/>
                  <a:pt x="2790160" y="0"/>
                </a:cubicBezTo>
                <a:cubicBezTo>
                  <a:pt x="3031292" y="-57785"/>
                  <a:pt x="3308369" y="62486"/>
                  <a:pt x="3454206" y="0"/>
                </a:cubicBezTo>
                <a:cubicBezTo>
                  <a:pt x="3600043" y="-62486"/>
                  <a:pt x="3823051" y="26266"/>
                  <a:pt x="4077478" y="0"/>
                </a:cubicBezTo>
                <a:cubicBezTo>
                  <a:pt x="4134168" y="231331"/>
                  <a:pt x="4052420" y="359620"/>
                  <a:pt x="4077478" y="473482"/>
                </a:cubicBezTo>
                <a:cubicBezTo>
                  <a:pt x="4102536" y="587344"/>
                  <a:pt x="4049856" y="769588"/>
                  <a:pt x="4077478" y="928396"/>
                </a:cubicBezTo>
                <a:cubicBezTo>
                  <a:pt x="3757683" y="969918"/>
                  <a:pt x="3552468" y="910211"/>
                  <a:pt x="3413432" y="928396"/>
                </a:cubicBezTo>
                <a:cubicBezTo>
                  <a:pt x="3274396" y="946581"/>
                  <a:pt x="3067045" y="893438"/>
                  <a:pt x="2749385" y="928396"/>
                </a:cubicBezTo>
                <a:cubicBezTo>
                  <a:pt x="2431725" y="963354"/>
                  <a:pt x="2345416" y="895118"/>
                  <a:pt x="2126114" y="928396"/>
                </a:cubicBezTo>
                <a:cubicBezTo>
                  <a:pt x="1906812" y="961674"/>
                  <a:pt x="1786766" y="901611"/>
                  <a:pt x="1665941" y="928396"/>
                </a:cubicBezTo>
                <a:cubicBezTo>
                  <a:pt x="1545116" y="955181"/>
                  <a:pt x="1233162" y="874196"/>
                  <a:pt x="1042669" y="928396"/>
                </a:cubicBezTo>
                <a:cubicBezTo>
                  <a:pt x="852176" y="982596"/>
                  <a:pt x="445016" y="858474"/>
                  <a:pt x="0" y="928396"/>
                </a:cubicBezTo>
                <a:cubicBezTo>
                  <a:pt x="-47144" y="809299"/>
                  <a:pt x="34193" y="684910"/>
                  <a:pt x="0" y="482766"/>
                </a:cubicBezTo>
                <a:cubicBezTo>
                  <a:pt x="-34193" y="280622"/>
                  <a:pt x="2955" y="117140"/>
                  <a:pt x="0" y="0"/>
                </a:cubicBezTo>
                <a:close/>
              </a:path>
            </a:pathLst>
          </a:custGeom>
          <a:ln>
            <a:extLst>
              <a:ext uri="{C807C97D-BFC1-408E-A445-0C87EB9F89A2}">
                <ask:lineSketchStyleProps xmlns:ask="http://schemas.microsoft.com/office/drawing/2018/sketchyshapes" sd="3451749622">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anchor="ctr">
            <a:normAutofit/>
          </a:bodyPr>
          <a:lstStyle/>
          <a:p>
            <a:pPr algn="ctr"/>
            <a:r>
              <a:rPr lang="en-US" b="1" dirty="0">
                <a:latin typeface="Algerian" panose="04020705040A02060702" pitchFamily="82" charset="0"/>
              </a:rPr>
              <a:t>INTRODUCTION</a:t>
            </a:r>
          </a:p>
        </p:txBody>
      </p:sp>
      <p:sp>
        <p:nvSpPr>
          <p:cNvPr id="9" name="Content Placeholder 3">
            <a:extLst>
              <a:ext uri="{FF2B5EF4-FFF2-40B4-BE49-F238E27FC236}">
                <a16:creationId xmlns:a16="http://schemas.microsoft.com/office/drawing/2014/main" id="{0E8CFA63-320B-D370-BA9C-F202A47C4CF1}"/>
              </a:ext>
            </a:extLst>
          </p:cNvPr>
          <p:cNvSpPr>
            <a:spLocks noGrp="1"/>
          </p:cNvSpPr>
          <p:nvPr>
            <p:ph idx="1"/>
          </p:nvPr>
        </p:nvSpPr>
        <p:spPr>
          <a:xfrm>
            <a:off x="1141442" y="1854463"/>
            <a:ext cx="6099111" cy="4133460"/>
          </a:xfrm>
          <a:gradFill flip="none" rotWithShape="1">
            <a:gsLst>
              <a:gs pos="0">
                <a:schemeClr val="accent5">
                  <a:tint val="67000"/>
                  <a:satMod val="105000"/>
                  <a:lumMod val="110000"/>
                </a:schemeClr>
              </a:gs>
              <a:gs pos="50000">
                <a:schemeClr val="accent5">
                  <a:tint val="73000"/>
                  <a:satMod val="103000"/>
                  <a:lumMod val="105000"/>
                </a:schemeClr>
              </a:gs>
              <a:gs pos="100000">
                <a:schemeClr val="accent5">
                  <a:tint val="81000"/>
                  <a:satMod val="109000"/>
                  <a:lumMod val="105000"/>
                </a:schemeClr>
              </a:gs>
            </a:gsLst>
            <a:path path="circle">
              <a:fillToRect t="100000" r="100000"/>
            </a:path>
            <a:tileRect l="-100000" b="-100000"/>
          </a:gradFill>
        </p:spPr>
        <p:style>
          <a:lnRef idx="1">
            <a:schemeClr val="accent5"/>
          </a:lnRef>
          <a:fillRef idx="2">
            <a:schemeClr val="accent5"/>
          </a:fillRef>
          <a:effectRef idx="1">
            <a:schemeClr val="accent5"/>
          </a:effectRef>
          <a:fontRef idx="minor">
            <a:schemeClr val="dk1"/>
          </a:fontRef>
        </p:style>
        <p:txBody>
          <a:bodyPr anchor="ctr">
            <a:normAutofit fontScale="85000" lnSpcReduction="20000"/>
          </a:bodyPr>
          <a:lstStyle/>
          <a:p>
            <a:pPr algn="just">
              <a:buFont typeface="Wingdings" panose="05000000000000000000" pitchFamily="2" charset="2"/>
              <a:buChar char="q"/>
            </a:pPr>
            <a:r>
              <a:rPr lang="en-US" sz="2400" b="1" dirty="0">
                <a:latin typeface="Arial Rounded MT Bold" panose="020F0704030504030204" pitchFamily="34" charset="0"/>
              </a:rPr>
              <a:t>What is Fragmentation in Distributed DBMS?</a:t>
            </a:r>
          </a:p>
          <a:p>
            <a:pPr lvl="1" algn="just">
              <a:buFont typeface="Wingdings" panose="05000000000000000000" pitchFamily="2" charset="2"/>
              <a:buChar char="ü"/>
            </a:pPr>
            <a:r>
              <a:rPr lang="en-US" sz="2400" i="0" dirty="0">
                <a:latin typeface="Arial Rounded MT Bold" panose="020F0704030504030204" pitchFamily="34" charset="0"/>
              </a:rPr>
              <a:t>Division of a database into smaller parts (fragments) stored across multiple nodes.</a:t>
            </a:r>
          </a:p>
          <a:p>
            <a:pPr algn="just">
              <a:buFont typeface="Wingdings" panose="05000000000000000000" pitchFamily="2" charset="2"/>
              <a:buChar char="q"/>
            </a:pPr>
            <a:r>
              <a:rPr lang="en-US" sz="2400" b="1" dirty="0">
                <a:latin typeface="Arial Rounded MT Bold" panose="020F0704030504030204" pitchFamily="34" charset="0"/>
              </a:rPr>
              <a:t>Why is Fragmentation Important?</a:t>
            </a:r>
          </a:p>
          <a:p>
            <a:pPr lvl="1" algn="just">
              <a:buFont typeface="Wingdings" panose="05000000000000000000" pitchFamily="2" charset="2"/>
              <a:buChar char="ü"/>
            </a:pPr>
            <a:r>
              <a:rPr lang="en-US" sz="2400" i="0" dirty="0">
                <a:latin typeface="Arial Rounded MT Bold" panose="020F0704030504030204" pitchFamily="34" charset="0"/>
              </a:rPr>
              <a:t>Improves performance, scalability, and resource utilization.</a:t>
            </a:r>
          </a:p>
          <a:p>
            <a:pPr algn="just">
              <a:buFont typeface="Wingdings" panose="05000000000000000000" pitchFamily="2" charset="2"/>
              <a:buChar char="q"/>
            </a:pPr>
            <a:endParaRPr lang="en-US" sz="2400" b="1" dirty="0">
              <a:latin typeface="Arial Rounded MT Bold" panose="020F0704030504030204" pitchFamily="34" charset="0"/>
            </a:endParaRPr>
          </a:p>
          <a:p>
            <a:pPr algn="just">
              <a:buFont typeface="Wingdings" panose="05000000000000000000" pitchFamily="2" charset="2"/>
              <a:buChar char="q"/>
            </a:pPr>
            <a:r>
              <a:rPr lang="en-US" sz="2400" b="1" dirty="0">
                <a:latin typeface="Arial Rounded MT Bold" panose="020F0704030504030204" pitchFamily="34" charset="0"/>
              </a:rPr>
              <a:t>Objective of the Presentation:</a:t>
            </a:r>
          </a:p>
          <a:p>
            <a:pPr lvl="1" algn="just">
              <a:buFont typeface="Wingdings" panose="05000000000000000000" pitchFamily="2" charset="2"/>
              <a:buChar char="ü"/>
            </a:pPr>
            <a:r>
              <a:rPr lang="en-US" sz="2400" i="0" dirty="0">
                <a:latin typeface="Arial Rounded MT Bold" panose="020F0704030504030204" pitchFamily="34" charset="0"/>
              </a:rPr>
              <a:t>Understand the role of quantitative and qualitative information in fragmentation.</a:t>
            </a:r>
          </a:p>
          <a:p>
            <a:pPr lvl="1" algn="just">
              <a:buFont typeface="Wingdings" panose="05000000000000000000" pitchFamily="2" charset="2"/>
              <a:buChar char="ü"/>
            </a:pPr>
            <a:r>
              <a:rPr lang="en-US" sz="2400" i="0" dirty="0">
                <a:latin typeface="Arial Rounded MT Bold" panose="020F0704030504030204" pitchFamily="34" charset="0"/>
              </a:rPr>
              <a:t>Explore key parameters: minterm selectivity, access frequency, completeness, and minimality.</a:t>
            </a:r>
            <a:endParaRPr lang="en-US" i="0" dirty="0">
              <a:latin typeface="Arial Rounded MT Bold" panose="020F0704030504030204" pitchFamily="34" charset="0"/>
            </a:endParaRPr>
          </a:p>
        </p:txBody>
      </p:sp>
      <p:pic>
        <p:nvPicPr>
          <p:cNvPr id="10" name="Picture 9">
            <a:extLst>
              <a:ext uri="{FF2B5EF4-FFF2-40B4-BE49-F238E27FC236}">
                <a16:creationId xmlns:a16="http://schemas.microsoft.com/office/drawing/2014/main" id="{6D8B7ECF-C06E-4A64-D4FD-862DB625FD60}"/>
              </a:ext>
            </a:extLst>
          </p:cNvPr>
          <p:cNvPicPr>
            <a:picLocks noChangeAspect="1"/>
          </p:cNvPicPr>
          <p:nvPr/>
        </p:nvPicPr>
        <p:blipFill>
          <a:blip r:embed="rId2"/>
          <a:stretch>
            <a:fillRect/>
          </a:stretch>
        </p:blipFill>
        <p:spPr>
          <a:xfrm>
            <a:off x="7498701" y="1854464"/>
            <a:ext cx="4257870" cy="4133460"/>
          </a:xfrm>
          <a:prstGeom prst="rect">
            <a:avLst/>
          </a:prstGeom>
        </p:spPr>
      </p:pic>
    </p:spTree>
    <p:extLst>
      <p:ext uri="{BB962C8B-B14F-4D97-AF65-F5344CB8AC3E}">
        <p14:creationId xmlns:p14="http://schemas.microsoft.com/office/powerpoint/2010/main" val="82441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Shape 3">
            <a:extLst>
              <a:ext uri="{FF2B5EF4-FFF2-40B4-BE49-F238E27FC236}">
                <a16:creationId xmlns:a16="http://schemas.microsoft.com/office/drawing/2014/main" id="{8C44EB6D-81B7-45EB-39AF-257DB75CF0B1}"/>
              </a:ext>
            </a:extLst>
          </p:cNvPr>
          <p:cNvSpPr/>
          <p:nvPr/>
        </p:nvSpPr>
        <p:spPr>
          <a:xfrm flipH="1">
            <a:off x="8047845" y="1679105"/>
            <a:ext cx="3520739" cy="4516421"/>
          </a:xfrm>
          <a:prstGeom prst="corner">
            <a:avLst>
              <a:gd name="adj1" fmla="val 16077"/>
              <a:gd name="adj2" fmla="val 16078"/>
            </a:avLst>
          </a:prstGeom>
          <a:solidFill>
            <a:schemeClr val="tx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 name="Diagram 4">
            <a:extLst>
              <a:ext uri="{FF2B5EF4-FFF2-40B4-BE49-F238E27FC236}">
                <a16:creationId xmlns:a16="http://schemas.microsoft.com/office/drawing/2014/main" id="{B4FC91D9-C681-BEC6-A23C-5718D8A68BF3}"/>
              </a:ext>
            </a:extLst>
          </p:cNvPr>
          <p:cNvGraphicFramePr/>
          <p:nvPr>
            <p:extLst>
              <p:ext uri="{D42A27DB-BD31-4B8C-83A1-F6EECF244321}">
                <p14:modId xmlns:p14="http://schemas.microsoft.com/office/powerpoint/2010/main" val="2210295656"/>
              </p:ext>
            </p:extLst>
          </p:nvPr>
        </p:nvGraphicFramePr>
        <p:xfrm>
          <a:off x="807844" y="1399709"/>
          <a:ext cx="9576705" cy="46770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3950AB91-4B1E-C9AC-5AB6-4160E728906A}"/>
              </a:ext>
            </a:extLst>
          </p:cNvPr>
          <p:cNvSpPr/>
          <p:nvPr/>
        </p:nvSpPr>
        <p:spPr>
          <a:xfrm>
            <a:off x="1285874" y="510120"/>
            <a:ext cx="9858375" cy="1270526"/>
          </a:xfrm>
          <a:prstGeom prst="roundRect">
            <a:avLst/>
          </a:prstGeom>
          <a:solidFill>
            <a:schemeClr val="dk1">
              <a:alpha val="49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solidFill>
                  <a:schemeClr val="tx2">
                    <a:lumMod val="50000"/>
                  </a:schemeClr>
                </a:solidFill>
                <a:latin typeface="Algerian" panose="04020705040A02060702" pitchFamily="82" charset="0"/>
              </a:rPr>
              <a:t>Quantitative vs Qualitative Information</a:t>
            </a:r>
          </a:p>
        </p:txBody>
      </p:sp>
      <p:pic>
        <p:nvPicPr>
          <p:cNvPr id="7" name="Picture 6">
            <a:extLst>
              <a:ext uri="{FF2B5EF4-FFF2-40B4-BE49-F238E27FC236}">
                <a16:creationId xmlns:a16="http://schemas.microsoft.com/office/drawing/2014/main" id="{4EA500C5-7731-8953-60A9-9379EF4E233F}"/>
              </a:ext>
            </a:extLst>
          </p:cNvPr>
          <p:cNvPicPr>
            <a:picLocks noChangeAspect="1"/>
          </p:cNvPicPr>
          <p:nvPr/>
        </p:nvPicPr>
        <p:blipFill>
          <a:blip r:embed="rId7"/>
          <a:stretch>
            <a:fillRect/>
          </a:stretch>
        </p:blipFill>
        <p:spPr>
          <a:xfrm>
            <a:off x="1623373" y="3160745"/>
            <a:ext cx="368155" cy="368155"/>
          </a:xfrm>
          <a:prstGeom prst="rect">
            <a:avLst/>
          </a:prstGeom>
        </p:spPr>
      </p:pic>
      <p:pic>
        <p:nvPicPr>
          <p:cNvPr id="8" name="Picture 7">
            <a:extLst>
              <a:ext uri="{FF2B5EF4-FFF2-40B4-BE49-F238E27FC236}">
                <a16:creationId xmlns:a16="http://schemas.microsoft.com/office/drawing/2014/main" id="{04094DE5-2786-5C0D-D117-5BEB8C13A308}"/>
              </a:ext>
            </a:extLst>
          </p:cNvPr>
          <p:cNvPicPr>
            <a:picLocks noChangeAspect="1"/>
          </p:cNvPicPr>
          <p:nvPr/>
        </p:nvPicPr>
        <p:blipFill>
          <a:blip r:embed="rId7"/>
          <a:stretch>
            <a:fillRect/>
          </a:stretch>
        </p:blipFill>
        <p:spPr>
          <a:xfrm>
            <a:off x="1623372" y="4023124"/>
            <a:ext cx="368155" cy="368155"/>
          </a:xfrm>
          <a:prstGeom prst="rect">
            <a:avLst/>
          </a:prstGeom>
        </p:spPr>
      </p:pic>
      <p:pic>
        <p:nvPicPr>
          <p:cNvPr id="9" name="Picture 8">
            <a:extLst>
              <a:ext uri="{FF2B5EF4-FFF2-40B4-BE49-F238E27FC236}">
                <a16:creationId xmlns:a16="http://schemas.microsoft.com/office/drawing/2014/main" id="{E85B2BA8-31CC-B8C3-816E-A023B41752D6}"/>
              </a:ext>
            </a:extLst>
          </p:cNvPr>
          <p:cNvPicPr>
            <a:picLocks noChangeAspect="1"/>
          </p:cNvPicPr>
          <p:nvPr/>
        </p:nvPicPr>
        <p:blipFill>
          <a:blip r:embed="rId7"/>
          <a:stretch>
            <a:fillRect/>
          </a:stretch>
        </p:blipFill>
        <p:spPr>
          <a:xfrm>
            <a:off x="1623371" y="4865846"/>
            <a:ext cx="368155" cy="368155"/>
          </a:xfrm>
          <a:prstGeom prst="rect">
            <a:avLst/>
          </a:prstGeom>
        </p:spPr>
      </p:pic>
      <p:pic>
        <p:nvPicPr>
          <p:cNvPr id="10" name="Picture 9">
            <a:extLst>
              <a:ext uri="{FF2B5EF4-FFF2-40B4-BE49-F238E27FC236}">
                <a16:creationId xmlns:a16="http://schemas.microsoft.com/office/drawing/2014/main" id="{FB4A72B2-97E9-8F41-A3CD-906E6777BB68}"/>
              </a:ext>
            </a:extLst>
          </p:cNvPr>
          <p:cNvPicPr>
            <a:picLocks noChangeAspect="1"/>
          </p:cNvPicPr>
          <p:nvPr/>
        </p:nvPicPr>
        <p:blipFill>
          <a:blip r:embed="rId7"/>
          <a:stretch>
            <a:fillRect/>
          </a:stretch>
        </p:blipFill>
        <p:spPr>
          <a:xfrm>
            <a:off x="7495610" y="3148155"/>
            <a:ext cx="368155" cy="368155"/>
          </a:xfrm>
          <a:prstGeom prst="rect">
            <a:avLst/>
          </a:prstGeom>
        </p:spPr>
      </p:pic>
      <p:pic>
        <p:nvPicPr>
          <p:cNvPr id="11" name="Picture 10">
            <a:extLst>
              <a:ext uri="{FF2B5EF4-FFF2-40B4-BE49-F238E27FC236}">
                <a16:creationId xmlns:a16="http://schemas.microsoft.com/office/drawing/2014/main" id="{3A1B5408-3BFA-184B-6743-BC5F3B315E9B}"/>
              </a:ext>
            </a:extLst>
          </p:cNvPr>
          <p:cNvPicPr>
            <a:picLocks noChangeAspect="1"/>
          </p:cNvPicPr>
          <p:nvPr/>
        </p:nvPicPr>
        <p:blipFill>
          <a:blip r:embed="rId7"/>
          <a:stretch>
            <a:fillRect/>
          </a:stretch>
        </p:blipFill>
        <p:spPr>
          <a:xfrm>
            <a:off x="7495610" y="4515664"/>
            <a:ext cx="368155" cy="368155"/>
          </a:xfrm>
          <a:prstGeom prst="rect">
            <a:avLst/>
          </a:prstGeom>
        </p:spPr>
      </p:pic>
      <p:pic>
        <p:nvPicPr>
          <p:cNvPr id="12" name="Picture 11">
            <a:extLst>
              <a:ext uri="{FF2B5EF4-FFF2-40B4-BE49-F238E27FC236}">
                <a16:creationId xmlns:a16="http://schemas.microsoft.com/office/drawing/2014/main" id="{34933688-5CE2-1A86-A479-73D90921816F}"/>
              </a:ext>
            </a:extLst>
          </p:cNvPr>
          <p:cNvPicPr>
            <a:picLocks noChangeAspect="1"/>
          </p:cNvPicPr>
          <p:nvPr/>
        </p:nvPicPr>
        <p:blipFill>
          <a:blip r:embed="rId7"/>
          <a:stretch>
            <a:fillRect/>
          </a:stretch>
        </p:blipFill>
        <p:spPr>
          <a:xfrm>
            <a:off x="7495610" y="3698383"/>
            <a:ext cx="368155" cy="368155"/>
          </a:xfrm>
          <a:prstGeom prst="rect">
            <a:avLst/>
          </a:prstGeom>
        </p:spPr>
      </p:pic>
    </p:spTree>
    <p:extLst>
      <p:ext uri="{BB962C8B-B14F-4D97-AF65-F5344CB8AC3E}">
        <p14:creationId xmlns:p14="http://schemas.microsoft.com/office/powerpoint/2010/main" val="138345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8C058C-22C3-D73E-5DA3-81ADA82E02DE}"/>
              </a:ext>
            </a:extLst>
          </p:cNvPr>
          <p:cNvSpPr txBox="1">
            <a:spLocks/>
          </p:cNvSpPr>
          <p:nvPr/>
        </p:nvSpPr>
        <p:spPr>
          <a:xfrm>
            <a:off x="2105366" y="434660"/>
            <a:ext cx="7943510" cy="822640"/>
          </a:xfrm>
          <a:custGeom>
            <a:avLst/>
            <a:gdLst>
              <a:gd name="connsiteX0" fmla="*/ 0 w 7943510"/>
              <a:gd name="connsiteY0" fmla="*/ 0 h 822640"/>
              <a:gd name="connsiteX1" fmla="*/ 726264 w 7943510"/>
              <a:gd name="connsiteY1" fmla="*/ 0 h 822640"/>
              <a:gd name="connsiteX2" fmla="*/ 1373092 w 7943510"/>
              <a:gd name="connsiteY2" fmla="*/ 0 h 822640"/>
              <a:gd name="connsiteX3" fmla="*/ 1781616 w 7943510"/>
              <a:gd name="connsiteY3" fmla="*/ 0 h 822640"/>
              <a:gd name="connsiteX4" fmla="*/ 2428444 w 7943510"/>
              <a:gd name="connsiteY4" fmla="*/ 0 h 822640"/>
              <a:gd name="connsiteX5" fmla="*/ 2916403 w 7943510"/>
              <a:gd name="connsiteY5" fmla="*/ 0 h 822640"/>
              <a:gd name="connsiteX6" fmla="*/ 3404361 w 7943510"/>
              <a:gd name="connsiteY6" fmla="*/ 0 h 822640"/>
              <a:gd name="connsiteX7" fmla="*/ 4051190 w 7943510"/>
              <a:gd name="connsiteY7" fmla="*/ 0 h 822640"/>
              <a:gd name="connsiteX8" fmla="*/ 4777454 w 7943510"/>
              <a:gd name="connsiteY8" fmla="*/ 0 h 822640"/>
              <a:gd name="connsiteX9" fmla="*/ 5106542 w 7943510"/>
              <a:gd name="connsiteY9" fmla="*/ 0 h 822640"/>
              <a:gd name="connsiteX10" fmla="*/ 5515066 w 7943510"/>
              <a:gd name="connsiteY10" fmla="*/ 0 h 822640"/>
              <a:gd name="connsiteX11" fmla="*/ 5844154 w 7943510"/>
              <a:gd name="connsiteY11" fmla="*/ 0 h 822640"/>
              <a:gd name="connsiteX12" fmla="*/ 6490982 w 7943510"/>
              <a:gd name="connsiteY12" fmla="*/ 0 h 822640"/>
              <a:gd name="connsiteX13" fmla="*/ 7137811 w 7943510"/>
              <a:gd name="connsiteY13" fmla="*/ 0 h 822640"/>
              <a:gd name="connsiteX14" fmla="*/ 7943510 w 7943510"/>
              <a:gd name="connsiteY14" fmla="*/ 0 h 822640"/>
              <a:gd name="connsiteX15" fmla="*/ 7943510 w 7943510"/>
              <a:gd name="connsiteY15" fmla="*/ 386641 h 822640"/>
              <a:gd name="connsiteX16" fmla="*/ 7943510 w 7943510"/>
              <a:gd name="connsiteY16" fmla="*/ 822640 h 822640"/>
              <a:gd name="connsiteX17" fmla="*/ 7217246 w 7943510"/>
              <a:gd name="connsiteY17" fmla="*/ 822640 h 822640"/>
              <a:gd name="connsiteX18" fmla="*/ 6888158 w 7943510"/>
              <a:gd name="connsiteY18" fmla="*/ 822640 h 822640"/>
              <a:gd name="connsiteX19" fmla="*/ 6241329 w 7943510"/>
              <a:gd name="connsiteY19" fmla="*/ 822640 h 822640"/>
              <a:gd name="connsiteX20" fmla="*/ 5673936 w 7943510"/>
              <a:gd name="connsiteY20" fmla="*/ 822640 h 822640"/>
              <a:gd name="connsiteX21" fmla="*/ 5265412 w 7943510"/>
              <a:gd name="connsiteY21" fmla="*/ 822640 h 822640"/>
              <a:gd name="connsiteX22" fmla="*/ 4698019 w 7943510"/>
              <a:gd name="connsiteY22" fmla="*/ 822640 h 822640"/>
              <a:gd name="connsiteX23" fmla="*/ 3971755 w 7943510"/>
              <a:gd name="connsiteY23" fmla="*/ 822640 h 822640"/>
              <a:gd name="connsiteX24" fmla="*/ 3404361 w 7943510"/>
              <a:gd name="connsiteY24" fmla="*/ 822640 h 822640"/>
              <a:gd name="connsiteX25" fmla="*/ 3075273 w 7943510"/>
              <a:gd name="connsiteY25" fmla="*/ 822640 h 822640"/>
              <a:gd name="connsiteX26" fmla="*/ 2507880 w 7943510"/>
              <a:gd name="connsiteY26" fmla="*/ 822640 h 822640"/>
              <a:gd name="connsiteX27" fmla="*/ 2099356 w 7943510"/>
              <a:gd name="connsiteY27" fmla="*/ 822640 h 822640"/>
              <a:gd name="connsiteX28" fmla="*/ 1531963 w 7943510"/>
              <a:gd name="connsiteY28" fmla="*/ 822640 h 822640"/>
              <a:gd name="connsiteX29" fmla="*/ 1044004 w 7943510"/>
              <a:gd name="connsiteY29" fmla="*/ 822640 h 822640"/>
              <a:gd name="connsiteX30" fmla="*/ 635481 w 7943510"/>
              <a:gd name="connsiteY30" fmla="*/ 822640 h 822640"/>
              <a:gd name="connsiteX31" fmla="*/ 0 w 7943510"/>
              <a:gd name="connsiteY31" fmla="*/ 822640 h 822640"/>
              <a:gd name="connsiteX32" fmla="*/ 0 w 7943510"/>
              <a:gd name="connsiteY32" fmla="*/ 411320 h 822640"/>
              <a:gd name="connsiteX33" fmla="*/ 0 w 7943510"/>
              <a:gd name="connsiteY33" fmla="*/ 0 h 82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43510" h="822640" fill="none" extrusionOk="0">
                <a:moveTo>
                  <a:pt x="0" y="0"/>
                </a:moveTo>
                <a:cubicBezTo>
                  <a:pt x="283021" y="-78410"/>
                  <a:pt x="510560" y="8533"/>
                  <a:pt x="726264" y="0"/>
                </a:cubicBezTo>
                <a:cubicBezTo>
                  <a:pt x="941968" y="-8533"/>
                  <a:pt x="1150119" y="72031"/>
                  <a:pt x="1373092" y="0"/>
                </a:cubicBezTo>
                <a:cubicBezTo>
                  <a:pt x="1596065" y="-72031"/>
                  <a:pt x="1670941" y="48482"/>
                  <a:pt x="1781616" y="0"/>
                </a:cubicBezTo>
                <a:cubicBezTo>
                  <a:pt x="1892291" y="-48482"/>
                  <a:pt x="2193735" y="46307"/>
                  <a:pt x="2428444" y="0"/>
                </a:cubicBezTo>
                <a:cubicBezTo>
                  <a:pt x="2663153" y="-46307"/>
                  <a:pt x="2718272" y="50409"/>
                  <a:pt x="2916403" y="0"/>
                </a:cubicBezTo>
                <a:cubicBezTo>
                  <a:pt x="3114534" y="-50409"/>
                  <a:pt x="3242609" y="10174"/>
                  <a:pt x="3404361" y="0"/>
                </a:cubicBezTo>
                <a:cubicBezTo>
                  <a:pt x="3566113" y="-10174"/>
                  <a:pt x="3734974" y="35193"/>
                  <a:pt x="4051190" y="0"/>
                </a:cubicBezTo>
                <a:cubicBezTo>
                  <a:pt x="4367406" y="-35193"/>
                  <a:pt x="4549917" y="28459"/>
                  <a:pt x="4777454" y="0"/>
                </a:cubicBezTo>
                <a:cubicBezTo>
                  <a:pt x="5004991" y="-28459"/>
                  <a:pt x="4943299" y="26854"/>
                  <a:pt x="5106542" y="0"/>
                </a:cubicBezTo>
                <a:cubicBezTo>
                  <a:pt x="5269785" y="-26854"/>
                  <a:pt x="5358881" y="32775"/>
                  <a:pt x="5515066" y="0"/>
                </a:cubicBezTo>
                <a:cubicBezTo>
                  <a:pt x="5671251" y="-32775"/>
                  <a:pt x="5764566" y="1295"/>
                  <a:pt x="5844154" y="0"/>
                </a:cubicBezTo>
                <a:cubicBezTo>
                  <a:pt x="5923742" y="-1295"/>
                  <a:pt x="6206380" y="4831"/>
                  <a:pt x="6490982" y="0"/>
                </a:cubicBezTo>
                <a:cubicBezTo>
                  <a:pt x="6775584" y="-4831"/>
                  <a:pt x="6945980" y="37347"/>
                  <a:pt x="7137811" y="0"/>
                </a:cubicBezTo>
                <a:cubicBezTo>
                  <a:pt x="7329642" y="-37347"/>
                  <a:pt x="7676684" y="46636"/>
                  <a:pt x="7943510" y="0"/>
                </a:cubicBezTo>
                <a:cubicBezTo>
                  <a:pt x="7971962" y="135372"/>
                  <a:pt x="7921044" y="270205"/>
                  <a:pt x="7943510" y="386641"/>
                </a:cubicBezTo>
                <a:cubicBezTo>
                  <a:pt x="7965976" y="503077"/>
                  <a:pt x="7894807" y="704899"/>
                  <a:pt x="7943510" y="822640"/>
                </a:cubicBezTo>
                <a:cubicBezTo>
                  <a:pt x="7638412" y="842830"/>
                  <a:pt x="7455605" y="818503"/>
                  <a:pt x="7217246" y="822640"/>
                </a:cubicBezTo>
                <a:cubicBezTo>
                  <a:pt x="6978887" y="826777"/>
                  <a:pt x="7029531" y="815803"/>
                  <a:pt x="6888158" y="822640"/>
                </a:cubicBezTo>
                <a:cubicBezTo>
                  <a:pt x="6746785" y="829477"/>
                  <a:pt x="6514927" y="822101"/>
                  <a:pt x="6241329" y="822640"/>
                </a:cubicBezTo>
                <a:cubicBezTo>
                  <a:pt x="5967731" y="823179"/>
                  <a:pt x="5834821" y="812870"/>
                  <a:pt x="5673936" y="822640"/>
                </a:cubicBezTo>
                <a:cubicBezTo>
                  <a:pt x="5513051" y="832410"/>
                  <a:pt x="5398294" y="781124"/>
                  <a:pt x="5265412" y="822640"/>
                </a:cubicBezTo>
                <a:cubicBezTo>
                  <a:pt x="5132530" y="864156"/>
                  <a:pt x="4947410" y="813289"/>
                  <a:pt x="4698019" y="822640"/>
                </a:cubicBezTo>
                <a:cubicBezTo>
                  <a:pt x="4448628" y="831991"/>
                  <a:pt x="4334462" y="794907"/>
                  <a:pt x="3971755" y="822640"/>
                </a:cubicBezTo>
                <a:cubicBezTo>
                  <a:pt x="3609048" y="850373"/>
                  <a:pt x="3616245" y="789873"/>
                  <a:pt x="3404361" y="822640"/>
                </a:cubicBezTo>
                <a:cubicBezTo>
                  <a:pt x="3192477" y="855407"/>
                  <a:pt x="3191746" y="807155"/>
                  <a:pt x="3075273" y="822640"/>
                </a:cubicBezTo>
                <a:cubicBezTo>
                  <a:pt x="2958800" y="838125"/>
                  <a:pt x="2756519" y="817788"/>
                  <a:pt x="2507880" y="822640"/>
                </a:cubicBezTo>
                <a:cubicBezTo>
                  <a:pt x="2259241" y="827492"/>
                  <a:pt x="2292537" y="801098"/>
                  <a:pt x="2099356" y="822640"/>
                </a:cubicBezTo>
                <a:cubicBezTo>
                  <a:pt x="1906175" y="844182"/>
                  <a:pt x="1772965" y="770367"/>
                  <a:pt x="1531963" y="822640"/>
                </a:cubicBezTo>
                <a:cubicBezTo>
                  <a:pt x="1290961" y="874913"/>
                  <a:pt x="1243474" y="806003"/>
                  <a:pt x="1044004" y="822640"/>
                </a:cubicBezTo>
                <a:cubicBezTo>
                  <a:pt x="844534" y="839277"/>
                  <a:pt x="827518" y="785032"/>
                  <a:pt x="635481" y="822640"/>
                </a:cubicBezTo>
                <a:cubicBezTo>
                  <a:pt x="443444" y="860248"/>
                  <a:pt x="146032" y="798803"/>
                  <a:pt x="0" y="822640"/>
                </a:cubicBezTo>
                <a:cubicBezTo>
                  <a:pt x="-25857" y="636667"/>
                  <a:pt x="12082" y="568347"/>
                  <a:pt x="0" y="411320"/>
                </a:cubicBezTo>
                <a:cubicBezTo>
                  <a:pt x="-12082" y="254293"/>
                  <a:pt x="29036" y="123773"/>
                  <a:pt x="0" y="0"/>
                </a:cubicBezTo>
                <a:close/>
              </a:path>
              <a:path w="7943510" h="822640" stroke="0" extrusionOk="0">
                <a:moveTo>
                  <a:pt x="0" y="0"/>
                </a:moveTo>
                <a:cubicBezTo>
                  <a:pt x="255983" y="-27120"/>
                  <a:pt x="542888" y="5556"/>
                  <a:pt x="726264" y="0"/>
                </a:cubicBezTo>
                <a:cubicBezTo>
                  <a:pt x="909640" y="-5556"/>
                  <a:pt x="1066687" y="46548"/>
                  <a:pt x="1214222" y="0"/>
                </a:cubicBezTo>
                <a:cubicBezTo>
                  <a:pt x="1361757" y="-46548"/>
                  <a:pt x="1675887" y="55595"/>
                  <a:pt x="1940486" y="0"/>
                </a:cubicBezTo>
                <a:cubicBezTo>
                  <a:pt x="2205085" y="-55595"/>
                  <a:pt x="2319392" y="10081"/>
                  <a:pt x="2587315" y="0"/>
                </a:cubicBezTo>
                <a:cubicBezTo>
                  <a:pt x="2855238" y="-10081"/>
                  <a:pt x="2782032" y="12451"/>
                  <a:pt x="2916403" y="0"/>
                </a:cubicBezTo>
                <a:cubicBezTo>
                  <a:pt x="3050774" y="-12451"/>
                  <a:pt x="3495429" y="83058"/>
                  <a:pt x="3642667" y="0"/>
                </a:cubicBezTo>
                <a:cubicBezTo>
                  <a:pt x="3789905" y="-83058"/>
                  <a:pt x="4118892" y="60005"/>
                  <a:pt x="4368930" y="0"/>
                </a:cubicBezTo>
                <a:cubicBezTo>
                  <a:pt x="4618968" y="-60005"/>
                  <a:pt x="4862876" y="36870"/>
                  <a:pt x="5095194" y="0"/>
                </a:cubicBezTo>
                <a:cubicBezTo>
                  <a:pt x="5327512" y="-36870"/>
                  <a:pt x="5369398" y="18553"/>
                  <a:pt x="5503718" y="0"/>
                </a:cubicBezTo>
                <a:cubicBezTo>
                  <a:pt x="5638038" y="-18553"/>
                  <a:pt x="6016844" y="73384"/>
                  <a:pt x="6150546" y="0"/>
                </a:cubicBezTo>
                <a:cubicBezTo>
                  <a:pt x="6284248" y="-73384"/>
                  <a:pt x="6328822" y="3208"/>
                  <a:pt x="6479635" y="0"/>
                </a:cubicBezTo>
                <a:cubicBezTo>
                  <a:pt x="6630448" y="-3208"/>
                  <a:pt x="6724734" y="16062"/>
                  <a:pt x="6967593" y="0"/>
                </a:cubicBezTo>
                <a:cubicBezTo>
                  <a:pt x="7210452" y="-16062"/>
                  <a:pt x="7273197" y="22061"/>
                  <a:pt x="7376116" y="0"/>
                </a:cubicBezTo>
                <a:cubicBezTo>
                  <a:pt x="7479035" y="-22061"/>
                  <a:pt x="7810050" y="11343"/>
                  <a:pt x="7943510" y="0"/>
                </a:cubicBezTo>
                <a:cubicBezTo>
                  <a:pt x="7952030" y="196665"/>
                  <a:pt x="7910053" y="318190"/>
                  <a:pt x="7943510" y="427773"/>
                </a:cubicBezTo>
                <a:cubicBezTo>
                  <a:pt x="7976967" y="537356"/>
                  <a:pt x="7940896" y="734610"/>
                  <a:pt x="7943510" y="822640"/>
                </a:cubicBezTo>
                <a:cubicBezTo>
                  <a:pt x="7856883" y="824589"/>
                  <a:pt x="7741741" y="808128"/>
                  <a:pt x="7614422" y="822640"/>
                </a:cubicBezTo>
                <a:cubicBezTo>
                  <a:pt x="7487103" y="837152"/>
                  <a:pt x="7223005" y="807888"/>
                  <a:pt x="6967593" y="822640"/>
                </a:cubicBezTo>
                <a:cubicBezTo>
                  <a:pt x="6712181" y="837392"/>
                  <a:pt x="6757138" y="801168"/>
                  <a:pt x="6638505" y="822640"/>
                </a:cubicBezTo>
                <a:cubicBezTo>
                  <a:pt x="6519872" y="844112"/>
                  <a:pt x="6311641" y="777074"/>
                  <a:pt x="6150546" y="822640"/>
                </a:cubicBezTo>
                <a:cubicBezTo>
                  <a:pt x="5989451" y="868206"/>
                  <a:pt x="5752751" y="776201"/>
                  <a:pt x="5583153" y="822640"/>
                </a:cubicBezTo>
                <a:cubicBezTo>
                  <a:pt x="5413555" y="869079"/>
                  <a:pt x="5189440" y="801511"/>
                  <a:pt x="5015759" y="822640"/>
                </a:cubicBezTo>
                <a:cubicBezTo>
                  <a:pt x="4842078" y="843769"/>
                  <a:pt x="4722237" y="817408"/>
                  <a:pt x="4527801" y="822640"/>
                </a:cubicBezTo>
                <a:cubicBezTo>
                  <a:pt x="4333365" y="827872"/>
                  <a:pt x="4163836" y="820876"/>
                  <a:pt x="3960407" y="822640"/>
                </a:cubicBezTo>
                <a:cubicBezTo>
                  <a:pt x="3756978" y="824404"/>
                  <a:pt x="3521016" y="796720"/>
                  <a:pt x="3393014" y="822640"/>
                </a:cubicBezTo>
                <a:cubicBezTo>
                  <a:pt x="3265012" y="848560"/>
                  <a:pt x="2998549" y="761780"/>
                  <a:pt x="2825620" y="822640"/>
                </a:cubicBezTo>
                <a:cubicBezTo>
                  <a:pt x="2652691" y="883500"/>
                  <a:pt x="2316532" y="738075"/>
                  <a:pt x="2099356" y="822640"/>
                </a:cubicBezTo>
                <a:cubicBezTo>
                  <a:pt x="1882180" y="907205"/>
                  <a:pt x="1853961" y="778254"/>
                  <a:pt x="1611398" y="822640"/>
                </a:cubicBezTo>
                <a:cubicBezTo>
                  <a:pt x="1368835" y="867026"/>
                  <a:pt x="1267459" y="757802"/>
                  <a:pt x="1044004" y="822640"/>
                </a:cubicBezTo>
                <a:cubicBezTo>
                  <a:pt x="820549" y="887478"/>
                  <a:pt x="314623" y="769138"/>
                  <a:pt x="0" y="822640"/>
                </a:cubicBezTo>
                <a:cubicBezTo>
                  <a:pt x="-23053" y="733924"/>
                  <a:pt x="33587" y="552431"/>
                  <a:pt x="0" y="394867"/>
                </a:cubicBezTo>
                <a:cubicBezTo>
                  <a:pt x="-33587" y="237303"/>
                  <a:pt x="9865" y="81014"/>
                  <a:pt x="0" y="0"/>
                </a:cubicBezTo>
                <a:close/>
              </a:path>
            </a:pathLst>
          </a:custGeom>
          <a:ln w="6350" cap="flat" cmpd="sng" algn="in">
            <a:solidFill>
              <a:schemeClr val="accent2"/>
            </a:solidFill>
            <a:prstDash val="solid"/>
            <a:extLst>
              <a:ext uri="{C807C97D-BFC1-408E-A445-0C87EB9F89A2}">
                <ask:lineSketchStyleProps xmlns:ask="http://schemas.microsoft.com/office/drawing/2018/sketchyshapes" sd="4154122828">
                  <a:prstGeom prst="rect">
                    <a:avLst/>
                  </a:prstGeom>
                  <ask:type>
                    <ask:lineSketchScribble/>
                  </ask:type>
                </ask:lineSketchStyleProps>
              </a:ext>
            </a:extLst>
          </a:ln>
          <a:effectLst>
            <a:glow rad="635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anchor="ctr"/>
          <a:lstStyle>
            <a:lvl1pPr algn="l" defTabSz="914400" rtl="0" eaLnBrk="1" latinLnBrk="0" hangingPunct="1">
              <a:lnSpc>
                <a:spcPct val="89000"/>
              </a:lnSpc>
              <a:spcBef>
                <a:spcPct val="0"/>
              </a:spcBef>
              <a:buNone/>
              <a:defRPr sz="4400" kern="120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b="1" dirty="0">
                <a:latin typeface="Algerian" panose="04020705040A02060702" pitchFamily="82" charset="0"/>
              </a:rPr>
              <a:t>Quantitative information</a:t>
            </a:r>
            <a:endParaRPr lang="en-IN" sz="3600" b="1" dirty="0">
              <a:latin typeface="Algerian" panose="04020705040A02060702" pitchFamily="82" charset="0"/>
            </a:endParaRPr>
          </a:p>
        </p:txBody>
      </p:sp>
      <p:sp>
        <p:nvSpPr>
          <p:cNvPr id="2" name="Speech Bubble: Rectangle with Corners Rounded 1">
            <a:extLst>
              <a:ext uri="{FF2B5EF4-FFF2-40B4-BE49-F238E27FC236}">
                <a16:creationId xmlns:a16="http://schemas.microsoft.com/office/drawing/2014/main" id="{D3BAC43A-94F5-AB96-A0E3-7F54DD030371}"/>
              </a:ext>
            </a:extLst>
          </p:cNvPr>
          <p:cNvSpPr/>
          <p:nvPr/>
        </p:nvSpPr>
        <p:spPr>
          <a:xfrm>
            <a:off x="619125" y="1495425"/>
            <a:ext cx="6858000" cy="5099365"/>
          </a:xfrm>
          <a:prstGeom prst="wedgeRoundRectCallout">
            <a:avLst>
              <a:gd name="adj1" fmla="val -21903"/>
              <a:gd name="adj2" fmla="val 54079"/>
              <a:gd name="adj3" fmla="val 16667"/>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just"/>
            <a:r>
              <a:rPr lang="en-US" sz="1600" dirty="0">
                <a:latin typeface="Arial Rounded MT Bold" panose="020F0704030504030204" pitchFamily="34" charset="0"/>
              </a:rPr>
              <a:t>Quantitative analysis of fragmentation in a </a:t>
            </a:r>
            <a:r>
              <a:rPr lang="en-US" sz="1600" b="1" dirty="0">
                <a:latin typeface="Arial Rounded MT Bold" panose="020F0704030504030204" pitchFamily="34" charset="0"/>
              </a:rPr>
              <a:t>Distributed DBMS</a:t>
            </a:r>
            <a:r>
              <a:rPr lang="en-US" sz="1600" dirty="0">
                <a:latin typeface="Arial Rounded MT Bold" panose="020F0704030504030204" pitchFamily="34" charset="0"/>
              </a:rPr>
              <a:t> helps evaluate efficiency and performance. Key metrics include:</a:t>
            </a:r>
          </a:p>
          <a:p>
            <a:pPr marL="742950" lvl="1" indent="-285750" algn="just">
              <a:buFont typeface="Wingdings" panose="05000000000000000000" pitchFamily="2" charset="2"/>
              <a:buChar char="q"/>
            </a:pPr>
            <a:r>
              <a:rPr lang="en-IN" sz="1600" b="1" dirty="0">
                <a:latin typeface="Arial Rounded MT Bold" panose="020F0704030504030204" pitchFamily="34" charset="0"/>
              </a:rPr>
              <a:t>Fragmentation Granularity (FG): </a:t>
            </a:r>
            <a:r>
              <a:rPr lang="en-IN" sz="1600" dirty="0">
                <a:latin typeface="Arial Rounded MT Bold" panose="020F0704030504030204" pitchFamily="34" charset="0"/>
              </a:rPr>
              <a:t>Measures fragment size in terms of rows or columns.</a:t>
            </a:r>
          </a:p>
          <a:p>
            <a:pPr marL="742950" lvl="1" indent="-285750" algn="just">
              <a:buFont typeface="Wingdings" panose="05000000000000000000" pitchFamily="2" charset="2"/>
              <a:buChar char="q"/>
            </a:pPr>
            <a:r>
              <a:rPr lang="en-IN" sz="1600" b="1" dirty="0">
                <a:latin typeface="Arial Rounded MT Bold" panose="020F0704030504030204" pitchFamily="34" charset="0"/>
              </a:rPr>
              <a:t>Data Transmission Cost (DTC): </a:t>
            </a:r>
            <a:r>
              <a:rPr lang="en-IN" sz="1600" dirty="0">
                <a:latin typeface="Arial Rounded MT Bold" panose="020F0704030504030204" pitchFamily="34" charset="0"/>
              </a:rPr>
              <a:t>Cost of transferring fragments across network nodes.</a:t>
            </a:r>
          </a:p>
          <a:p>
            <a:pPr marL="742950" lvl="1" indent="-285750" algn="just">
              <a:buFont typeface="Wingdings" panose="05000000000000000000" pitchFamily="2" charset="2"/>
              <a:buChar char="q"/>
            </a:pPr>
            <a:r>
              <a:rPr lang="en-IN" sz="1600" b="1" dirty="0">
                <a:latin typeface="Arial Rounded MT Bold" panose="020F0704030504030204" pitchFamily="34" charset="0"/>
              </a:rPr>
              <a:t>Access Frequency (AF): </a:t>
            </a:r>
            <a:r>
              <a:rPr lang="en-IN" sz="1600" dirty="0">
                <a:latin typeface="Arial Rounded MT Bold" panose="020F0704030504030204" pitchFamily="34" charset="0"/>
              </a:rPr>
              <a:t>Number of times a fragment is accessed, influencing placement decisions.</a:t>
            </a:r>
          </a:p>
          <a:p>
            <a:pPr marL="742950" lvl="1" indent="-285750" algn="just">
              <a:buFont typeface="Wingdings" panose="05000000000000000000" pitchFamily="2" charset="2"/>
              <a:buChar char="q"/>
            </a:pPr>
            <a:r>
              <a:rPr lang="en-IN" sz="1600" b="1" dirty="0">
                <a:latin typeface="Arial Rounded MT Bold" panose="020F0704030504030204" pitchFamily="34" charset="0"/>
              </a:rPr>
              <a:t>Response Time (RT): </a:t>
            </a:r>
            <a:r>
              <a:rPr lang="en-IN" sz="1600" dirty="0">
                <a:latin typeface="Arial Rounded MT Bold" panose="020F0704030504030204" pitchFamily="34" charset="0"/>
              </a:rPr>
              <a:t>Time taken to execute queries involving fragmented data.</a:t>
            </a:r>
          </a:p>
          <a:p>
            <a:pPr marL="742950" lvl="1" indent="-285750" algn="just">
              <a:buFont typeface="Wingdings" panose="05000000000000000000" pitchFamily="2" charset="2"/>
              <a:buChar char="q"/>
            </a:pPr>
            <a:r>
              <a:rPr lang="en-IN" sz="1600" b="1" dirty="0">
                <a:latin typeface="Arial Rounded MT Bold" panose="020F0704030504030204" pitchFamily="34" charset="0"/>
              </a:rPr>
              <a:t>Redundancy Ratio (RR): </a:t>
            </a:r>
            <a:r>
              <a:rPr lang="en-IN" sz="1600" dirty="0">
                <a:latin typeface="Arial Rounded MT Bold" panose="020F0704030504030204" pitchFamily="34" charset="0"/>
              </a:rPr>
              <a:t>Measures data duplication in replicated fragments.</a:t>
            </a:r>
          </a:p>
          <a:p>
            <a:pPr marL="742950" lvl="1" indent="-285750" algn="just">
              <a:buFont typeface="Wingdings" panose="05000000000000000000" pitchFamily="2" charset="2"/>
              <a:buChar char="q"/>
            </a:pPr>
            <a:r>
              <a:rPr lang="en-IN" sz="1600" b="1" dirty="0">
                <a:latin typeface="Arial Rounded MT Bold" panose="020F0704030504030204" pitchFamily="34" charset="0"/>
              </a:rPr>
              <a:t>Fragmentation Completeness (FC): </a:t>
            </a:r>
            <a:r>
              <a:rPr lang="en-IN" sz="1600" dirty="0">
                <a:latin typeface="Arial Rounded MT Bold" panose="020F0704030504030204" pitchFamily="34" charset="0"/>
              </a:rPr>
              <a:t>Ensures all necessary data is included in fragments.</a:t>
            </a:r>
          </a:p>
          <a:p>
            <a:pPr marL="742950" lvl="1" indent="-285750" algn="just">
              <a:buFont typeface="Wingdings" panose="05000000000000000000" pitchFamily="2" charset="2"/>
              <a:buChar char="q"/>
            </a:pPr>
            <a:r>
              <a:rPr lang="en-IN" sz="1600" b="1" dirty="0">
                <a:latin typeface="Arial Rounded MT Bold" panose="020F0704030504030204" pitchFamily="34" charset="0"/>
              </a:rPr>
              <a:t>Fragmentation Disjointness (FD): </a:t>
            </a:r>
            <a:r>
              <a:rPr lang="en-IN" sz="1600" dirty="0">
                <a:latin typeface="Arial Rounded MT Bold" panose="020F0704030504030204" pitchFamily="34" charset="0"/>
              </a:rPr>
              <a:t>Ensures minimal data duplication (except for replication).</a:t>
            </a:r>
          </a:p>
          <a:p>
            <a:pPr algn="just"/>
            <a:r>
              <a:rPr lang="en-US" sz="1600" dirty="0">
                <a:latin typeface="Arial Rounded MT Bold" panose="020F0704030504030204" pitchFamily="34" charset="0"/>
              </a:rPr>
              <a:t>Efficient fragmentation minimizes </a:t>
            </a:r>
            <a:r>
              <a:rPr lang="en-US" sz="1600" b="1" dirty="0">
                <a:latin typeface="Arial Rounded MT Bold" panose="020F0704030504030204" pitchFamily="34" charset="0"/>
              </a:rPr>
              <a:t>data transfer costs, improves query performance, and enhances system scalability</a:t>
            </a:r>
            <a:r>
              <a:rPr lang="en-US" sz="1600" dirty="0">
                <a:latin typeface="Arial Rounded MT Bold" panose="020F0704030504030204" pitchFamily="34" charset="0"/>
              </a:rPr>
              <a:t>.</a:t>
            </a:r>
            <a:endParaRPr lang="en-IN" sz="1600" dirty="0">
              <a:latin typeface="Arial Rounded MT Bold" panose="020F0704030504030204" pitchFamily="34" charset="0"/>
            </a:endParaRPr>
          </a:p>
        </p:txBody>
      </p:sp>
      <p:pic>
        <p:nvPicPr>
          <p:cNvPr id="5" name="Picture 4">
            <a:extLst>
              <a:ext uri="{FF2B5EF4-FFF2-40B4-BE49-F238E27FC236}">
                <a16:creationId xmlns:a16="http://schemas.microsoft.com/office/drawing/2014/main" id="{3F646543-C6C6-EE14-E77B-46C00B860F1F}"/>
              </a:ext>
            </a:extLst>
          </p:cNvPr>
          <p:cNvPicPr>
            <a:picLocks noChangeAspect="1"/>
          </p:cNvPicPr>
          <p:nvPr/>
        </p:nvPicPr>
        <p:blipFill>
          <a:blip r:embed="rId2"/>
          <a:stretch>
            <a:fillRect/>
          </a:stretch>
        </p:blipFill>
        <p:spPr>
          <a:xfrm>
            <a:off x="7477125" y="1685925"/>
            <a:ext cx="4381500" cy="4381500"/>
          </a:xfrm>
          <a:prstGeom prst="rect">
            <a:avLst/>
          </a:prstGeom>
        </p:spPr>
      </p:pic>
    </p:spTree>
    <p:extLst>
      <p:ext uri="{BB962C8B-B14F-4D97-AF65-F5344CB8AC3E}">
        <p14:creationId xmlns:p14="http://schemas.microsoft.com/office/powerpoint/2010/main" val="265622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A63C8A64-957A-4E72-59C9-A561621EABD9}"/>
              </a:ext>
            </a:extLst>
          </p:cNvPr>
          <p:cNvSpPr txBox="1">
            <a:spLocks/>
          </p:cNvSpPr>
          <p:nvPr/>
        </p:nvSpPr>
        <p:spPr>
          <a:xfrm>
            <a:off x="3118506" y="1318053"/>
            <a:ext cx="7026804" cy="580480"/>
          </a:xfrm>
          <a:prstGeom prst="rect">
            <a:avLst/>
          </a:prstGeom>
          <a:ln w="12700" cap="flat" cmpd="sng" algn="in">
            <a:solidFill>
              <a:srgbClr val="FF0000"/>
            </a:solidFill>
            <a:prstDash val="solid"/>
          </a:ln>
          <a:effectLst>
            <a:glow rad="101600">
              <a:schemeClr val="accent6">
                <a:satMod val="175000"/>
                <a:alpha val="40000"/>
              </a:schemeClr>
            </a:glow>
          </a:effectLst>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anchor="ct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dk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dk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dk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dk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dk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dk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dk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9pPr>
          </a:lstStyle>
          <a:p>
            <a:r>
              <a:rPr lang="en-US" sz="2400" b="1" dirty="0">
                <a:latin typeface="Algerian" panose="04020705040A02060702" pitchFamily="82" charset="0"/>
              </a:rPr>
              <a:t>Minterm Selectivity:</a:t>
            </a:r>
            <a:endParaRPr lang="en-IN" sz="2400" b="1" dirty="0">
              <a:latin typeface="Arial Black" panose="020B0A04020102020204" pitchFamily="34" charset="0"/>
            </a:endParaRPr>
          </a:p>
        </p:txBody>
      </p:sp>
      <p:pic>
        <p:nvPicPr>
          <p:cNvPr id="8" name="Picture 7">
            <a:extLst>
              <a:ext uri="{FF2B5EF4-FFF2-40B4-BE49-F238E27FC236}">
                <a16:creationId xmlns:a16="http://schemas.microsoft.com/office/drawing/2014/main" id="{1D439B96-DDA4-33F1-311A-7A79EF159850}"/>
              </a:ext>
            </a:extLst>
          </p:cNvPr>
          <p:cNvPicPr>
            <a:picLocks noChangeAspect="1"/>
          </p:cNvPicPr>
          <p:nvPr/>
        </p:nvPicPr>
        <p:blipFill>
          <a:blip r:embed="rId2"/>
          <a:stretch>
            <a:fillRect/>
          </a:stretch>
        </p:blipFill>
        <p:spPr>
          <a:xfrm>
            <a:off x="2094197" y="1318052"/>
            <a:ext cx="643480" cy="580481"/>
          </a:xfrm>
          <a:prstGeom prst="rect">
            <a:avLst/>
          </a:prstGeom>
          <a:effectLst>
            <a:innerShdw blurRad="63500" dist="50800">
              <a:prstClr val="black">
                <a:alpha val="50000"/>
              </a:prstClr>
            </a:innerShdw>
          </a:effectLst>
        </p:spPr>
      </p:pic>
      <p:sp>
        <p:nvSpPr>
          <p:cNvPr id="10" name="TextBox 9">
            <a:extLst>
              <a:ext uri="{FF2B5EF4-FFF2-40B4-BE49-F238E27FC236}">
                <a16:creationId xmlns:a16="http://schemas.microsoft.com/office/drawing/2014/main" id="{7E69140F-EE36-BD84-5E7A-EC6721D78911}"/>
              </a:ext>
            </a:extLst>
          </p:cNvPr>
          <p:cNvSpPr txBox="1"/>
          <p:nvPr/>
        </p:nvSpPr>
        <p:spPr>
          <a:xfrm>
            <a:off x="1573680" y="2116202"/>
            <a:ext cx="9044639" cy="3423745"/>
          </a:xfrm>
          <a:prstGeom prst="rect">
            <a:avLst/>
          </a:prstGeom>
          <a:gradFill>
            <a:gsLst>
              <a:gs pos="5000">
                <a:schemeClr val="accent5">
                  <a:tint val="67000"/>
                  <a:satMod val="105000"/>
                  <a:lumMod val="110000"/>
                </a:schemeClr>
              </a:gs>
              <a:gs pos="50000">
                <a:schemeClr val="accent5">
                  <a:tint val="73000"/>
                  <a:satMod val="103000"/>
                  <a:lumMod val="105000"/>
                </a:schemeClr>
              </a:gs>
              <a:gs pos="100000">
                <a:schemeClr val="accent5">
                  <a:tint val="81000"/>
                  <a:satMod val="109000"/>
                  <a:lumMod val="105000"/>
                </a:schemeClr>
              </a:gs>
            </a:gsLst>
          </a:gradFill>
          <a:scene3d>
            <a:camera prst="orthographicFront"/>
            <a:lightRig rig="threePt" dir="t"/>
          </a:scene3d>
          <a:sp3d>
            <a:bevelT w="152400" h="50800" prst="softRound"/>
          </a:sp3d>
        </p:spPr>
        <p:style>
          <a:lnRef idx="1">
            <a:schemeClr val="accent5"/>
          </a:lnRef>
          <a:fillRef idx="2">
            <a:schemeClr val="accent5"/>
          </a:fillRef>
          <a:effectRef idx="1">
            <a:schemeClr val="accent5"/>
          </a:effectRef>
          <a:fontRef idx="minor">
            <a:schemeClr val="dk1"/>
          </a:fontRef>
        </p:style>
        <p:txBody>
          <a:bodyPr wrap="square" lIns="180000" tIns="180000" rIns="180000" bIns="180000" anchor="ctr">
            <a:spAutoFit/>
          </a:bodyPr>
          <a:lstStyle/>
          <a:p>
            <a:pPr marL="285750" indent="-285750" algn="just">
              <a:buFont typeface="Wingdings" panose="05000000000000000000" pitchFamily="2" charset="2"/>
              <a:buChar char="q"/>
            </a:pPr>
            <a:r>
              <a:rPr lang="en-US" b="1" dirty="0">
                <a:highlight>
                  <a:srgbClr val="FFFF00"/>
                </a:highlight>
                <a:latin typeface="Arial Rounded MT Bold" panose="020F0704030504030204" pitchFamily="34" charset="0"/>
              </a:rPr>
              <a:t>Definition:</a:t>
            </a:r>
            <a:r>
              <a:rPr lang="en-US" b="1" dirty="0">
                <a:latin typeface="Arial Rounded MT Bold" panose="020F0704030504030204" pitchFamily="34" charset="0"/>
              </a:rPr>
              <a:t> </a:t>
            </a:r>
            <a:r>
              <a:rPr lang="en-US" dirty="0">
                <a:latin typeface="Arial Rounded MT Bold" panose="020F0704030504030204" pitchFamily="34" charset="0"/>
              </a:rPr>
              <a:t>Minterm selectivity refers to the probability of a record satisfying a given minterm predicate in a horizontal fragmentation scheme. </a:t>
            </a:r>
          </a:p>
          <a:p>
            <a:pPr marL="285750" indent="-285750" algn="just">
              <a:buFont typeface="Wingdings" panose="05000000000000000000" pitchFamily="2" charset="2"/>
              <a:buChar char="q"/>
            </a:pPr>
            <a:endParaRPr lang="en-US" dirty="0">
              <a:latin typeface="Arial Rounded MT Bold" panose="020F0704030504030204" pitchFamily="34" charset="0"/>
            </a:endParaRPr>
          </a:p>
          <a:p>
            <a:pPr marL="285750" indent="-285750" algn="just">
              <a:buFont typeface="Wingdings" panose="05000000000000000000" pitchFamily="2" charset="2"/>
              <a:buChar char="q"/>
            </a:pPr>
            <a:r>
              <a:rPr lang="en-US" b="1" dirty="0">
                <a:highlight>
                  <a:srgbClr val="FFFF00"/>
                </a:highlight>
                <a:latin typeface="Arial Rounded MT Bold" panose="020F0704030504030204" pitchFamily="34" charset="0"/>
              </a:rPr>
              <a:t>Measurement:</a:t>
            </a:r>
            <a:r>
              <a:rPr lang="en-US" b="1" dirty="0">
                <a:latin typeface="Arial Rounded MT Bold" panose="020F0704030504030204" pitchFamily="34" charset="0"/>
              </a:rPr>
              <a:t> </a:t>
            </a:r>
            <a:r>
              <a:rPr lang="en-US" dirty="0">
                <a:latin typeface="Arial Rounded MT Bold" panose="020F0704030504030204" pitchFamily="34" charset="0"/>
              </a:rPr>
              <a:t>Represented as a fraction (0 to 1) or a percentage (0% to 100%).</a:t>
            </a:r>
          </a:p>
          <a:p>
            <a:pPr marL="285750" indent="-285750" algn="just">
              <a:buFont typeface="Wingdings" panose="05000000000000000000" pitchFamily="2" charset="2"/>
              <a:buChar char="q"/>
            </a:pPr>
            <a:endParaRPr lang="en-US" dirty="0">
              <a:latin typeface="Arial Rounded MT Bold" panose="020F0704030504030204" pitchFamily="34" charset="0"/>
            </a:endParaRPr>
          </a:p>
          <a:p>
            <a:pPr marL="285750" indent="-285750" algn="just">
              <a:buFont typeface="Wingdings" panose="05000000000000000000" pitchFamily="2" charset="2"/>
              <a:buChar char="q"/>
            </a:pPr>
            <a:r>
              <a:rPr lang="en-US" b="1" dirty="0">
                <a:highlight>
                  <a:srgbClr val="FFFF00"/>
                </a:highlight>
                <a:latin typeface="Arial Rounded MT Bold" panose="020F0704030504030204" pitchFamily="34" charset="0"/>
              </a:rPr>
              <a:t>Usage:</a:t>
            </a:r>
            <a:r>
              <a:rPr lang="en-US" b="1" dirty="0">
                <a:latin typeface="Arial Rounded MT Bold" panose="020F0704030504030204" pitchFamily="34" charset="0"/>
              </a:rPr>
              <a:t> </a:t>
            </a:r>
            <a:r>
              <a:rPr lang="en-US" dirty="0">
                <a:latin typeface="Arial Rounded MT Bold" panose="020F0704030504030204" pitchFamily="34" charset="0"/>
              </a:rPr>
              <a:t>Helps in optimizing horizontal fragmentation by ensuring balanced partitioning based on frequently used predicates.</a:t>
            </a:r>
          </a:p>
          <a:p>
            <a:pPr marL="285750" indent="-285750" algn="just">
              <a:buFont typeface="Wingdings" panose="05000000000000000000" pitchFamily="2" charset="2"/>
              <a:buChar char="q"/>
            </a:pPr>
            <a:endParaRPr lang="en-US" dirty="0">
              <a:latin typeface="Arial Rounded MT Bold" panose="020F0704030504030204" pitchFamily="34" charset="0"/>
            </a:endParaRPr>
          </a:p>
          <a:p>
            <a:pPr marL="285750" indent="-285750" algn="just">
              <a:buFont typeface="Wingdings" panose="05000000000000000000" pitchFamily="2" charset="2"/>
              <a:buChar char="q"/>
            </a:pPr>
            <a:r>
              <a:rPr lang="en-US" b="1" dirty="0">
                <a:highlight>
                  <a:srgbClr val="FFFF00"/>
                </a:highlight>
                <a:latin typeface="Arial Rounded MT Bold" panose="020F0704030504030204" pitchFamily="34" charset="0"/>
              </a:rPr>
              <a:t>Example:</a:t>
            </a:r>
            <a:r>
              <a:rPr lang="en-US" b="1" dirty="0">
                <a:latin typeface="Arial Rounded MT Bold" panose="020F0704030504030204" pitchFamily="34" charset="0"/>
              </a:rPr>
              <a:t> </a:t>
            </a:r>
            <a:r>
              <a:rPr lang="en-US" dirty="0">
                <a:latin typeface="Arial Rounded MT Bold" panose="020F0704030504030204" pitchFamily="34" charset="0"/>
              </a:rPr>
              <a:t>If a minterm predicate is Region = 'North', selectivity quantifies how many rows match this condition.</a:t>
            </a:r>
          </a:p>
        </p:txBody>
      </p:sp>
    </p:spTree>
    <p:extLst>
      <p:ext uri="{BB962C8B-B14F-4D97-AF65-F5344CB8AC3E}">
        <p14:creationId xmlns:p14="http://schemas.microsoft.com/office/powerpoint/2010/main" val="367648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BDD370A-0134-2106-95E7-74E078A8CD4A}"/>
              </a:ext>
            </a:extLst>
          </p:cNvPr>
          <p:cNvSpPr txBox="1">
            <a:spLocks/>
          </p:cNvSpPr>
          <p:nvPr/>
        </p:nvSpPr>
        <p:spPr>
          <a:xfrm>
            <a:off x="3089931" y="1463170"/>
            <a:ext cx="7026804" cy="580480"/>
          </a:xfrm>
          <a:prstGeom prst="rect">
            <a:avLst/>
          </a:prstGeom>
          <a:ln w="12700" cap="flat" cmpd="sng" algn="in">
            <a:solidFill>
              <a:srgbClr val="FF0000"/>
            </a:solidFill>
            <a:prstDash val="solid"/>
          </a:ln>
          <a:effectLst>
            <a:glow rad="101600">
              <a:schemeClr val="accent6">
                <a:satMod val="175000"/>
                <a:alpha val="40000"/>
              </a:schemeClr>
            </a:glow>
          </a:effectLst>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anchor="ct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dk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dk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dk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dk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dk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dk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dk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9pPr>
          </a:lstStyle>
          <a:p>
            <a:r>
              <a:rPr lang="en-US" sz="2400" b="1" dirty="0">
                <a:latin typeface="Algerian" panose="04020705040A02060702" pitchFamily="82" charset="0"/>
              </a:rPr>
              <a:t>Access Frequency:</a:t>
            </a:r>
            <a:endParaRPr lang="en-IN" sz="2400" b="1" dirty="0">
              <a:latin typeface="Arial Black" panose="020B0A04020102020204" pitchFamily="34" charset="0"/>
            </a:endParaRPr>
          </a:p>
        </p:txBody>
      </p:sp>
      <p:pic>
        <p:nvPicPr>
          <p:cNvPr id="5" name="Picture 4">
            <a:extLst>
              <a:ext uri="{FF2B5EF4-FFF2-40B4-BE49-F238E27FC236}">
                <a16:creationId xmlns:a16="http://schemas.microsoft.com/office/drawing/2014/main" id="{7729C62D-B3F4-DF43-0FF1-71E96E4B33F4}"/>
              </a:ext>
            </a:extLst>
          </p:cNvPr>
          <p:cNvPicPr>
            <a:picLocks noChangeAspect="1"/>
          </p:cNvPicPr>
          <p:nvPr/>
        </p:nvPicPr>
        <p:blipFill>
          <a:blip r:embed="rId2"/>
          <a:stretch>
            <a:fillRect/>
          </a:stretch>
        </p:blipFill>
        <p:spPr>
          <a:xfrm>
            <a:off x="2065622" y="1463169"/>
            <a:ext cx="643480" cy="580481"/>
          </a:xfrm>
          <a:prstGeom prst="rect">
            <a:avLst/>
          </a:prstGeom>
          <a:effectLst>
            <a:innerShdw blurRad="63500" dist="50800">
              <a:prstClr val="black">
                <a:alpha val="50000"/>
              </a:prstClr>
            </a:innerShdw>
          </a:effectLst>
        </p:spPr>
      </p:pic>
      <p:sp>
        <p:nvSpPr>
          <p:cNvPr id="6" name="TextBox 5">
            <a:extLst>
              <a:ext uri="{FF2B5EF4-FFF2-40B4-BE49-F238E27FC236}">
                <a16:creationId xmlns:a16="http://schemas.microsoft.com/office/drawing/2014/main" id="{03041B3D-EA05-FF9D-23A1-15BA2C14A056}"/>
              </a:ext>
            </a:extLst>
          </p:cNvPr>
          <p:cNvSpPr txBox="1"/>
          <p:nvPr/>
        </p:nvSpPr>
        <p:spPr>
          <a:xfrm>
            <a:off x="1583205" y="2261325"/>
            <a:ext cx="9044639" cy="3133505"/>
          </a:xfrm>
          <a:prstGeom prst="rect">
            <a:avLst/>
          </a:prstGeom>
          <a:gradFill>
            <a:gsLst>
              <a:gs pos="5000">
                <a:schemeClr val="accent5">
                  <a:tint val="67000"/>
                  <a:satMod val="105000"/>
                  <a:lumMod val="110000"/>
                </a:schemeClr>
              </a:gs>
              <a:gs pos="50000">
                <a:schemeClr val="accent5">
                  <a:tint val="73000"/>
                  <a:satMod val="103000"/>
                  <a:lumMod val="105000"/>
                </a:schemeClr>
              </a:gs>
              <a:gs pos="100000">
                <a:schemeClr val="accent5">
                  <a:tint val="81000"/>
                  <a:satMod val="109000"/>
                  <a:lumMod val="105000"/>
                </a:schemeClr>
              </a:gs>
            </a:gsLst>
          </a:gradFill>
          <a:scene3d>
            <a:camera prst="orthographicFront"/>
            <a:lightRig rig="threePt" dir="t"/>
          </a:scene3d>
          <a:sp3d>
            <a:bevelT w="152400" h="50800" prst="softRound"/>
          </a:sp3d>
        </p:spPr>
        <p:style>
          <a:lnRef idx="1">
            <a:schemeClr val="accent5"/>
          </a:lnRef>
          <a:fillRef idx="2">
            <a:schemeClr val="accent5"/>
          </a:fillRef>
          <a:effectRef idx="1">
            <a:schemeClr val="accent5"/>
          </a:effectRef>
          <a:fontRef idx="minor">
            <a:schemeClr val="dk1"/>
          </a:fontRef>
        </p:style>
        <p:txBody>
          <a:bodyPr wrap="square" lIns="180000" tIns="180000" rIns="180000" bIns="180000" anchor="ctr">
            <a:spAutoFit/>
          </a:bodyPr>
          <a:lstStyle/>
          <a:p>
            <a:pPr marL="285750" indent="-285750" algn="just">
              <a:buFont typeface="Wingdings" panose="05000000000000000000" pitchFamily="2" charset="2"/>
              <a:buChar char="q"/>
            </a:pPr>
            <a:r>
              <a:rPr lang="en-US" b="1" dirty="0">
                <a:highlight>
                  <a:srgbClr val="FFFF00"/>
                </a:highlight>
                <a:latin typeface="Arial Rounded MT Bold" panose="020F0704030504030204" pitchFamily="34" charset="0"/>
              </a:rPr>
              <a:t>Definition:</a:t>
            </a:r>
            <a:r>
              <a:rPr lang="en-US" dirty="0">
                <a:latin typeface="Arial Rounded MT Bold" panose="020F0704030504030204" pitchFamily="34" charset="0"/>
              </a:rPr>
              <a:t> The number of times a fragment is accessed over a given period.</a:t>
            </a:r>
          </a:p>
          <a:p>
            <a:pPr marL="285750" indent="-285750" algn="just">
              <a:buFont typeface="Wingdings" panose="05000000000000000000" pitchFamily="2" charset="2"/>
              <a:buChar char="q"/>
            </a:pPr>
            <a:endParaRPr lang="en-US" dirty="0">
              <a:latin typeface="Arial Rounded MT Bold" panose="020F0704030504030204" pitchFamily="34" charset="0"/>
            </a:endParaRPr>
          </a:p>
          <a:p>
            <a:pPr marL="285750" indent="-285750" algn="just">
              <a:buFont typeface="Wingdings" panose="05000000000000000000" pitchFamily="2" charset="2"/>
              <a:buChar char="q"/>
            </a:pPr>
            <a:r>
              <a:rPr lang="en-US" b="1" dirty="0">
                <a:highlight>
                  <a:srgbClr val="FFFF00"/>
                </a:highlight>
                <a:latin typeface="Arial Rounded MT Bold" panose="020F0704030504030204" pitchFamily="34" charset="0"/>
              </a:rPr>
              <a:t>Measurement:</a:t>
            </a:r>
            <a:r>
              <a:rPr lang="en-US" dirty="0">
                <a:latin typeface="Arial Rounded MT Bold" panose="020F0704030504030204" pitchFamily="34" charset="0"/>
              </a:rPr>
              <a:t> Expressed as requests per second (RPS), queries per minute (QPM), or other time-based metrics.</a:t>
            </a:r>
          </a:p>
          <a:p>
            <a:pPr marL="285750" indent="-285750" algn="just">
              <a:buFont typeface="Wingdings" panose="05000000000000000000" pitchFamily="2" charset="2"/>
              <a:buChar char="q"/>
            </a:pPr>
            <a:endParaRPr lang="en-US" dirty="0">
              <a:latin typeface="Arial Rounded MT Bold" panose="020F0704030504030204" pitchFamily="34" charset="0"/>
            </a:endParaRPr>
          </a:p>
          <a:p>
            <a:pPr marL="285750" indent="-285750" algn="just">
              <a:buFont typeface="Wingdings" panose="05000000000000000000" pitchFamily="2" charset="2"/>
              <a:buChar char="q"/>
            </a:pPr>
            <a:r>
              <a:rPr lang="en-US" b="1" dirty="0">
                <a:highlight>
                  <a:srgbClr val="FFFF00"/>
                </a:highlight>
                <a:latin typeface="Arial Rounded MT Bold" panose="020F0704030504030204" pitchFamily="34" charset="0"/>
              </a:rPr>
              <a:t>Usage</a:t>
            </a:r>
            <a:r>
              <a:rPr lang="en-US" dirty="0">
                <a:highlight>
                  <a:srgbClr val="FFFF00"/>
                </a:highlight>
                <a:latin typeface="Arial Rounded MT Bold" panose="020F0704030504030204" pitchFamily="34" charset="0"/>
              </a:rPr>
              <a:t>:</a:t>
            </a:r>
            <a:r>
              <a:rPr lang="en-US" dirty="0">
                <a:latin typeface="Arial Rounded MT Bold" panose="020F0704030504030204" pitchFamily="34" charset="0"/>
              </a:rPr>
              <a:t> Determines optimal fragment placement to minimize network latency and data transfer costs.</a:t>
            </a:r>
          </a:p>
          <a:p>
            <a:pPr marL="285750" indent="-285750" algn="just">
              <a:buFont typeface="Wingdings" panose="05000000000000000000" pitchFamily="2" charset="2"/>
              <a:buChar char="q"/>
            </a:pPr>
            <a:endParaRPr lang="en-US" dirty="0">
              <a:latin typeface="Arial Rounded MT Bold" panose="020F0704030504030204" pitchFamily="34" charset="0"/>
            </a:endParaRPr>
          </a:p>
          <a:p>
            <a:pPr marL="285750" indent="-285750" algn="just">
              <a:buFont typeface="Wingdings" panose="05000000000000000000" pitchFamily="2" charset="2"/>
              <a:buChar char="q"/>
            </a:pPr>
            <a:r>
              <a:rPr lang="en-US" b="1" dirty="0">
                <a:highlight>
                  <a:srgbClr val="FFFF00"/>
                </a:highlight>
                <a:latin typeface="Arial Rounded MT Bold" panose="020F0704030504030204" pitchFamily="34" charset="0"/>
              </a:rPr>
              <a:t>Example:</a:t>
            </a:r>
            <a:r>
              <a:rPr lang="en-US" dirty="0">
                <a:latin typeface="Arial Rounded MT Bold" panose="020F0704030504030204" pitchFamily="34" charset="0"/>
              </a:rPr>
              <a:t> A fragment containing customer data for a specific region may be accessed 1,000 times per day.</a:t>
            </a:r>
          </a:p>
        </p:txBody>
      </p:sp>
    </p:spTree>
    <p:extLst>
      <p:ext uri="{BB962C8B-B14F-4D97-AF65-F5344CB8AC3E}">
        <p14:creationId xmlns:p14="http://schemas.microsoft.com/office/powerpoint/2010/main" val="4125754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E845C-1118-5911-211E-4D7452410CC6}"/>
              </a:ext>
            </a:extLst>
          </p:cNvPr>
          <p:cNvSpPr txBox="1">
            <a:spLocks/>
          </p:cNvSpPr>
          <p:nvPr/>
        </p:nvSpPr>
        <p:spPr>
          <a:xfrm>
            <a:off x="2124245" y="374020"/>
            <a:ext cx="7943510" cy="822640"/>
          </a:xfrm>
          <a:custGeom>
            <a:avLst/>
            <a:gdLst>
              <a:gd name="connsiteX0" fmla="*/ 0 w 7943510"/>
              <a:gd name="connsiteY0" fmla="*/ 0 h 822640"/>
              <a:gd name="connsiteX1" fmla="*/ 726264 w 7943510"/>
              <a:gd name="connsiteY1" fmla="*/ 0 h 822640"/>
              <a:gd name="connsiteX2" fmla="*/ 1373092 w 7943510"/>
              <a:gd name="connsiteY2" fmla="*/ 0 h 822640"/>
              <a:gd name="connsiteX3" fmla="*/ 1781616 w 7943510"/>
              <a:gd name="connsiteY3" fmla="*/ 0 h 822640"/>
              <a:gd name="connsiteX4" fmla="*/ 2428444 w 7943510"/>
              <a:gd name="connsiteY4" fmla="*/ 0 h 822640"/>
              <a:gd name="connsiteX5" fmla="*/ 2916403 w 7943510"/>
              <a:gd name="connsiteY5" fmla="*/ 0 h 822640"/>
              <a:gd name="connsiteX6" fmla="*/ 3404361 w 7943510"/>
              <a:gd name="connsiteY6" fmla="*/ 0 h 822640"/>
              <a:gd name="connsiteX7" fmla="*/ 4051190 w 7943510"/>
              <a:gd name="connsiteY7" fmla="*/ 0 h 822640"/>
              <a:gd name="connsiteX8" fmla="*/ 4777454 w 7943510"/>
              <a:gd name="connsiteY8" fmla="*/ 0 h 822640"/>
              <a:gd name="connsiteX9" fmla="*/ 5106542 w 7943510"/>
              <a:gd name="connsiteY9" fmla="*/ 0 h 822640"/>
              <a:gd name="connsiteX10" fmla="*/ 5515066 w 7943510"/>
              <a:gd name="connsiteY10" fmla="*/ 0 h 822640"/>
              <a:gd name="connsiteX11" fmla="*/ 5844154 w 7943510"/>
              <a:gd name="connsiteY11" fmla="*/ 0 h 822640"/>
              <a:gd name="connsiteX12" fmla="*/ 6490982 w 7943510"/>
              <a:gd name="connsiteY12" fmla="*/ 0 h 822640"/>
              <a:gd name="connsiteX13" fmla="*/ 7137811 w 7943510"/>
              <a:gd name="connsiteY13" fmla="*/ 0 h 822640"/>
              <a:gd name="connsiteX14" fmla="*/ 7943510 w 7943510"/>
              <a:gd name="connsiteY14" fmla="*/ 0 h 822640"/>
              <a:gd name="connsiteX15" fmla="*/ 7943510 w 7943510"/>
              <a:gd name="connsiteY15" fmla="*/ 386641 h 822640"/>
              <a:gd name="connsiteX16" fmla="*/ 7943510 w 7943510"/>
              <a:gd name="connsiteY16" fmla="*/ 822640 h 822640"/>
              <a:gd name="connsiteX17" fmla="*/ 7217246 w 7943510"/>
              <a:gd name="connsiteY17" fmla="*/ 822640 h 822640"/>
              <a:gd name="connsiteX18" fmla="*/ 6888158 w 7943510"/>
              <a:gd name="connsiteY18" fmla="*/ 822640 h 822640"/>
              <a:gd name="connsiteX19" fmla="*/ 6241329 w 7943510"/>
              <a:gd name="connsiteY19" fmla="*/ 822640 h 822640"/>
              <a:gd name="connsiteX20" fmla="*/ 5673936 w 7943510"/>
              <a:gd name="connsiteY20" fmla="*/ 822640 h 822640"/>
              <a:gd name="connsiteX21" fmla="*/ 5265412 w 7943510"/>
              <a:gd name="connsiteY21" fmla="*/ 822640 h 822640"/>
              <a:gd name="connsiteX22" fmla="*/ 4698019 w 7943510"/>
              <a:gd name="connsiteY22" fmla="*/ 822640 h 822640"/>
              <a:gd name="connsiteX23" fmla="*/ 3971755 w 7943510"/>
              <a:gd name="connsiteY23" fmla="*/ 822640 h 822640"/>
              <a:gd name="connsiteX24" fmla="*/ 3404361 w 7943510"/>
              <a:gd name="connsiteY24" fmla="*/ 822640 h 822640"/>
              <a:gd name="connsiteX25" fmla="*/ 3075273 w 7943510"/>
              <a:gd name="connsiteY25" fmla="*/ 822640 h 822640"/>
              <a:gd name="connsiteX26" fmla="*/ 2507880 w 7943510"/>
              <a:gd name="connsiteY26" fmla="*/ 822640 h 822640"/>
              <a:gd name="connsiteX27" fmla="*/ 2099356 w 7943510"/>
              <a:gd name="connsiteY27" fmla="*/ 822640 h 822640"/>
              <a:gd name="connsiteX28" fmla="*/ 1531963 w 7943510"/>
              <a:gd name="connsiteY28" fmla="*/ 822640 h 822640"/>
              <a:gd name="connsiteX29" fmla="*/ 1044004 w 7943510"/>
              <a:gd name="connsiteY29" fmla="*/ 822640 h 822640"/>
              <a:gd name="connsiteX30" fmla="*/ 635481 w 7943510"/>
              <a:gd name="connsiteY30" fmla="*/ 822640 h 822640"/>
              <a:gd name="connsiteX31" fmla="*/ 0 w 7943510"/>
              <a:gd name="connsiteY31" fmla="*/ 822640 h 822640"/>
              <a:gd name="connsiteX32" fmla="*/ 0 w 7943510"/>
              <a:gd name="connsiteY32" fmla="*/ 411320 h 822640"/>
              <a:gd name="connsiteX33" fmla="*/ 0 w 7943510"/>
              <a:gd name="connsiteY33" fmla="*/ 0 h 82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43510" h="822640" fill="none" extrusionOk="0">
                <a:moveTo>
                  <a:pt x="0" y="0"/>
                </a:moveTo>
                <a:cubicBezTo>
                  <a:pt x="283021" y="-78410"/>
                  <a:pt x="510560" y="8533"/>
                  <a:pt x="726264" y="0"/>
                </a:cubicBezTo>
                <a:cubicBezTo>
                  <a:pt x="941968" y="-8533"/>
                  <a:pt x="1150119" y="72031"/>
                  <a:pt x="1373092" y="0"/>
                </a:cubicBezTo>
                <a:cubicBezTo>
                  <a:pt x="1596065" y="-72031"/>
                  <a:pt x="1670941" y="48482"/>
                  <a:pt x="1781616" y="0"/>
                </a:cubicBezTo>
                <a:cubicBezTo>
                  <a:pt x="1892291" y="-48482"/>
                  <a:pt x="2193735" y="46307"/>
                  <a:pt x="2428444" y="0"/>
                </a:cubicBezTo>
                <a:cubicBezTo>
                  <a:pt x="2663153" y="-46307"/>
                  <a:pt x="2718272" y="50409"/>
                  <a:pt x="2916403" y="0"/>
                </a:cubicBezTo>
                <a:cubicBezTo>
                  <a:pt x="3114534" y="-50409"/>
                  <a:pt x="3242609" y="10174"/>
                  <a:pt x="3404361" y="0"/>
                </a:cubicBezTo>
                <a:cubicBezTo>
                  <a:pt x="3566113" y="-10174"/>
                  <a:pt x="3734974" y="35193"/>
                  <a:pt x="4051190" y="0"/>
                </a:cubicBezTo>
                <a:cubicBezTo>
                  <a:pt x="4367406" y="-35193"/>
                  <a:pt x="4549917" y="28459"/>
                  <a:pt x="4777454" y="0"/>
                </a:cubicBezTo>
                <a:cubicBezTo>
                  <a:pt x="5004991" y="-28459"/>
                  <a:pt x="4943299" y="26854"/>
                  <a:pt x="5106542" y="0"/>
                </a:cubicBezTo>
                <a:cubicBezTo>
                  <a:pt x="5269785" y="-26854"/>
                  <a:pt x="5358881" y="32775"/>
                  <a:pt x="5515066" y="0"/>
                </a:cubicBezTo>
                <a:cubicBezTo>
                  <a:pt x="5671251" y="-32775"/>
                  <a:pt x="5764566" y="1295"/>
                  <a:pt x="5844154" y="0"/>
                </a:cubicBezTo>
                <a:cubicBezTo>
                  <a:pt x="5923742" y="-1295"/>
                  <a:pt x="6206380" y="4831"/>
                  <a:pt x="6490982" y="0"/>
                </a:cubicBezTo>
                <a:cubicBezTo>
                  <a:pt x="6775584" y="-4831"/>
                  <a:pt x="6945980" y="37347"/>
                  <a:pt x="7137811" y="0"/>
                </a:cubicBezTo>
                <a:cubicBezTo>
                  <a:pt x="7329642" y="-37347"/>
                  <a:pt x="7676684" y="46636"/>
                  <a:pt x="7943510" y="0"/>
                </a:cubicBezTo>
                <a:cubicBezTo>
                  <a:pt x="7971962" y="135372"/>
                  <a:pt x="7921044" y="270205"/>
                  <a:pt x="7943510" y="386641"/>
                </a:cubicBezTo>
                <a:cubicBezTo>
                  <a:pt x="7965976" y="503077"/>
                  <a:pt x="7894807" y="704899"/>
                  <a:pt x="7943510" y="822640"/>
                </a:cubicBezTo>
                <a:cubicBezTo>
                  <a:pt x="7638412" y="842830"/>
                  <a:pt x="7455605" y="818503"/>
                  <a:pt x="7217246" y="822640"/>
                </a:cubicBezTo>
                <a:cubicBezTo>
                  <a:pt x="6978887" y="826777"/>
                  <a:pt x="7029531" y="815803"/>
                  <a:pt x="6888158" y="822640"/>
                </a:cubicBezTo>
                <a:cubicBezTo>
                  <a:pt x="6746785" y="829477"/>
                  <a:pt x="6514927" y="822101"/>
                  <a:pt x="6241329" y="822640"/>
                </a:cubicBezTo>
                <a:cubicBezTo>
                  <a:pt x="5967731" y="823179"/>
                  <a:pt x="5834821" y="812870"/>
                  <a:pt x="5673936" y="822640"/>
                </a:cubicBezTo>
                <a:cubicBezTo>
                  <a:pt x="5513051" y="832410"/>
                  <a:pt x="5398294" y="781124"/>
                  <a:pt x="5265412" y="822640"/>
                </a:cubicBezTo>
                <a:cubicBezTo>
                  <a:pt x="5132530" y="864156"/>
                  <a:pt x="4947410" y="813289"/>
                  <a:pt x="4698019" y="822640"/>
                </a:cubicBezTo>
                <a:cubicBezTo>
                  <a:pt x="4448628" y="831991"/>
                  <a:pt x="4334462" y="794907"/>
                  <a:pt x="3971755" y="822640"/>
                </a:cubicBezTo>
                <a:cubicBezTo>
                  <a:pt x="3609048" y="850373"/>
                  <a:pt x="3616245" y="789873"/>
                  <a:pt x="3404361" y="822640"/>
                </a:cubicBezTo>
                <a:cubicBezTo>
                  <a:pt x="3192477" y="855407"/>
                  <a:pt x="3191746" y="807155"/>
                  <a:pt x="3075273" y="822640"/>
                </a:cubicBezTo>
                <a:cubicBezTo>
                  <a:pt x="2958800" y="838125"/>
                  <a:pt x="2756519" y="817788"/>
                  <a:pt x="2507880" y="822640"/>
                </a:cubicBezTo>
                <a:cubicBezTo>
                  <a:pt x="2259241" y="827492"/>
                  <a:pt x="2292537" y="801098"/>
                  <a:pt x="2099356" y="822640"/>
                </a:cubicBezTo>
                <a:cubicBezTo>
                  <a:pt x="1906175" y="844182"/>
                  <a:pt x="1772965" y="770367"/>
                  <a:pt x="1531963" y="822640"/>
                </a:cubicBezTo>
                <a:cubicBezTo>
                  <a:pt x="1290961" y="874913"/>
                  <a:pt x="1243474" y="806003"/>
                  <a:pt x="1044004" y="822640"/>
                </a:cubicBezTo>
                <a:cubicBezTo>
                  <a:pt x="844534" y="839277"/>
                  <a:pt x="827518" y="785032"/>
                  <a:pt x="635481" y="822640"/>
                </a:cubicBezTo>
                <a:cubicBezTo>
                  <a:pt x="443444" y="860248"/>
                  <a:pt x="146032" y="798803"/>
                  <a:pt x="0" y="822640"/>
                </a:cubicBezTo>
                <a:cubicBezTo>
                  <a:pt x="-25857" y="636667"/>
                  <a:pt x="12082" y="568347"/>
                  <a:pt x="0" y="411320"/>
                </a:cubicBezTo>
                <a:cubicBezTo>
                  <a:pt x="-12082" y="254293"/>
                  <a:pt x="29036" y="123773"/>
                  <a:pt x="0" y="0"/>
                </a:cubicBezTo>
                <a:close/>
              </a:path>
              <a:path w="7943510" h="822640" stroke="0" extrusionOk="0">
                <a:moveTo>
                  <a:pt x="0" y="0"/>
                </a:moveTo>
                <a:cubicBezTo>
                  <a:pt x="255983" y="-27120"/>
                  <a:pt x="542888" y="5556"/>
                  <a:pt x="726264" y="0"/>
                </a:cubicBezTo>
                <a:cubicBezTo>
                  <a:pt x="909640" y="-5556"/>
                  <a:pt x="1066687" y="46548"/>
                  <a:pt x="1214222" y="0"/>
                </a:cubicBezTo>
                <a:cubicBezTo>
                  <a:pt x="1361757" y="-46548"/>
                  <a:pt x="1675887" y="55595"/>
                  <a:pt x="1940486" y="0"/>
                </a:cubicBezTo>
                <a:cubicBezTo>
                  <a:pt x="2205085" y="-55595"/>
                  <a:pt x="2319392" y="10081"/>
                  <a:pt x="2587315" y="0"/>
                </a:cubicBezTo>
                <a:cubicBezTo>
                  <a:pt x="2855238" y="-10081"/>
                  <a:pt x="2782032" y="12451"/>
                  <a:pt x="2916403" y="0"/>
                </a:cubicBezTo>
                <a:cubicBezTo>
                  <a:pt x="3050774" y="-12451"/>
                  <a:pt x="3495429" y="83058"/>
                  <a:pt x="3642667" y="0"/>
                </a:cubicBezTo>
                <a:cubicBezTo>
                  <a:pt x="3789905" y="-83058"/>
                  <a:pt x="4118892" y="60005"/>
                  <a:pt x="4368930" y="0"/>
                </a:cubicBezTo>
                <a:cubicBezTo>
                  <a:pt x="4618968" y="-60005"/>
                  <a:pt x="4862876" y="36870"/>
                  <a:pt x="5095194" y="0"/>
                </a:cubicBezTo>
                <a:cubicBezTo>
                  <a:pt x="5327512" y="-36870"/>
                  <a:pt x="5369398" y="18553"/>
                  <a:pt x="5503718" y="0"/>
                </a:cubicBezTo>
                <a:cubicBezTo>
                  <a:pt x="5638038" y="-18553"/>
                  <a:pt x="6016844" y="73384"/>
                  <a:pt x="6150546" y="0"/>
                </a:cubicBezTo>
                <a:cubicBezTo>
                  <a:pt x="6284248" y="-73384"/>
                  <a:pt x="6328822" y="3208"/>
                  <a:pt x="6479635" y="0"/>
                </a:cubicBezTo>
                <a:cubicBezTo>
                  <a:pt x="6630448" y="-3208"/>
                  <a:pt x="6724734" y="16062"/>
                  <a:pt x="6967593" y="0"/>
                </a:cubicBezTo>
                <a:cubicBezTo>
                  <a:pt x="7210452" y="-16062"/>
                  <a:pt x="7273197" y="22061"/>
                  <a:pt x="7376116" y="0"/>
                </a:cubicBezTo>
                <a:cubicBezTo>
                  <a:pt x="7479035" y="-22061"/>
                  <a:pt x="7810050" y="11343"/>
                  <a:pt x="7943510" y="0"/>
                </a:cubicBezTo>
                <a:cubicBezTo>
                  <a:pt x="7952030" y="196665"/>
                  <a:pt x="7910053" y="318190"/>
                  <a:pt x="7943510" y="427773"/>
                </a:cubicBezTo>
                <a:cubicBezTo>
                  <a:pt x="7976967" y="537356"/>
                  <a:pt x="7940896" y="734610"/>
                  <a:pt x="7943510" y="822640"/>
                </a:cubicBezTo>
                <a:cubicBezTo>
                  <a:pt x="7856883" y="824589"/>
                  <a:pt x="7741741" y="808128"/>
                  <a:pt x="7614422" y="822640"/>
                </a:cubicBezTo>
                <a:cubicBezTo>
                  <a:pt x="7487103" y="837152"/>
                  <a:pt x="7223005" y="807888"/>
                  <a:pt x="6967593" y="822640"/>
                </a:cubicBezTo>
                <a:cubicBezTo>
                  <a:pt x="6712181" y="837392"/>
                  <a:pt x="6757138" y="801168"/>
                  <a:pt x="6638505" y="822640"/>
                </a:cubicBezTo>
                <a:cubicBezTo>
                  <a:pt x="6519872" y="844112"/>
                  <a:pt x="6311641" y="777074"/>
                  <a:pt x="6150546" y="822640"/>
                </a:cubicBezTo>
                <a:cubicBezTo>
                  <a:pt x="5989451" y="868206"/>
                  <a:pt x="5752751" y="776201"/>
                  <a:pt x="5583153" y="822640"/>
                </a:cubicBezTo>
                <a:cubicBezTo>
                  <a:pt x="5413555" y="869079"/>
                  <a:pt x="5189440" y="801511"/>
                  <a:pt x="5015759" y="822640"/>
                </a:cubicBezTo>
                <a:cubicBezTo>
                  <a:pt x="4842078" y="843769"/>
                  <a:pt x="4722237" y="817408"/>
                  <a:pt x="4527801" y="822640"/>
                </a:cubicBezTo>
                <a:cubicBezTo>
                  <a:pt x="4333365" y="827872"/>
                  <a:pt x="4163836" y="820876"/>
                  <a:pt x="3960407" y="822640"/>
                </a:cubicBezTo>
                <a:cubicBezTo>
                  <a:pt x="3756978" y="824404"/>
                  <a:pt x="3521016" y="796720"/>
                  <a:pt x="3393014" y="822640"/>
                </a:cubicBezTo>
                <a:cubicBezTo>
                  <a:pt x="3265012" y="848560"/>
                  <a:pt x="2998549" y="761780"/>
                  <a:pt x="2825620" y="822640"/>
                </a:cubicBezTo>
                <a:cubicBezTo>
                  <a:pt x="2652691" y="883500"/>
                  <a:pt x="2316532" y="738075"/>
                  <a:pt x="2099356" y="822640"/>
                </a:cubicBezTo>
                <a:cubicBezTo>
                  <a:pt x="1882180" y="907205"/>
                  <a:pt x="1853961" y="778254"/>
                  <a:pt x="1611398" y="822640"/>
                </a:cubicBezTo>
                <a:cubicBezTo>
                  <a:pt x="1368835" y="867026"/>
                  <a:pt x="1267459" y="757802"/>
                  <a:pt x="1044004" y="822640"/>
                </a:cubicBezTo>
                <a:cubicBezTo>
                  <a:pt x="820549" y="887478"/>
                  <a:pt x="314623" y="769138"/>
                  <a:pt x="0" y="822640"/>
                </a:cubicBezTo>
                <a:cubicBezTo>
                  <a:pt x="-23053" y="733924"/>
                  <a:pt x="33587" y="552431"/>
                  <a:pt x="0" y="394867"/>
                </a:cubicBezTo>
                <a:cubicBezTo>
                  <a:pt x="-33587" y="237303"/>
                  <a:pt x="9865" y="81014"/>
                  <a:pt x="0" y="0"/>
                </a:cubicBezTo>
                <a:close/>
              </a:path>
            </a:pathLst>
          </a:custGeom>
          <a:ln w="6350" cap="flat" cmpd="sng" algn="in">
            <a:solidFill>
              <a:schemeClr val="accent2"/>
            </a:solidFill>
            <a:prstDash val="solid"/>
            <a:extLst>
              <a:ext uri="{C807C97D-BFC1-408E-A445-0C87EB9F89A2}">
                <ask:lineSketchStyleProps xmlns:ask="http://schemas.microsoft.com/office/drawing/2018/sketchyshapes" sd="4154122828">
                  <a:prstGeom prst="rect">
                    <a:avLst/>
                  </a:prstGeom>
                  <ask:type>
                    <ask:lineSketchScribble/>
                  </ask:type>
                </ask:lineSketchStyleProps>
              </a:ext>
            </a:extLst>
          </a:ln>
          <a:effectLst>
            <a:glow rad="635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anchor="ctr"/>
          <a:lstStyle>
            <a:lvl1pPr algn="l" defTabSz="914400" rtl="0" eaLnBrk="1" latinLnBrk="0" hangingPunct="1">
              <a:lnSpc>
                <a:spcPct val="89000"/>
              </a:lnSpc>
              <a:spcBef>
                <a:spcPct val="0"/>
              </a:spcBef>
              <a:buNone/>
              <a:defRPr sz="4400" kern="120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b="1" dirty="0">
                <a:latin typeface="Algerian" panose="04020705040A02060702" pitchFamily="82" charset="0"/>
              </a:rPr>
              <a:t>Qualitative information</a:t>
            </a:r>
            <a:endParaRPr lang="en-IN" sz="3600" b="1" dirty="0">
              <a:latin typeface="Algerian" panose="04020705040A02060702" pitchFamily="82" charset="0"/>
            </a:endParaRPr>
          </a:p>
        </p:txBody>
      </p:sp>
      <p:sp>
        <p:nvSpPr>
          <p:cNvPr id="3" name="Speech Bubble: Rectangle with Corners Rounded 2">
            <a:extLst>
              <a:ext uri="{FF2B5EF4-FFF2-40B4-BE49-F238E27FC236}">
                <a16:creationId xmlns:a16="http://schemas.microsoft.com/office/drawing/2014/main" id="{384F2B91-D268-F931-7882-9E4A0F7F7151}"/>
              </a:ext>
            </a:extLst>
          </p:cNvPr>
          <p:cNvSpPr/>
          <p:nvPr/>
        </p:nvSpPr>
        <p:spPr>
          <a:xfrm>
            <a:off x="752474" y="1428750"/>
            <a:ext cx="6619875" cy="5099365"/>
          </a:xfrm>
          <a:prstGeom prst="wedgeRoundRectCallout">
            <a:avLst>
              <a:gd name="adj1" fmla="val -21903"/>
              <a:gd name="adj2" fmla="val 54079"/>
              <a:gd name="adj3" fmla="val 16667"/>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just"/>
            <a:r>
              <a:rPr lang="en-US" sz="1600" dirty="0">
                <a:latin typeface="Arial Rounded MT Bold" panose="020F0704030504030204" pitchFamily="34" charset="0"/>
              </a:rPr>
              <a:t>Qualitative aspects of fragmentation in a </a:t>
            </a:r>
            <a:r>
              <a:rPr lang="en-US" sz="1600" b="1" dirty="0">
                <a:latin typeface="Arial Rounded MT Bold" panose="020F0704030504030204" pitchFamily="34" charset="0"/>
              </a:rPr>
              <a:t>Distributed DBMS</a:t>
            </a:r>
            <a:r>
              <a:rPr lang="en-US" sz="1600" dirty="0">
                <a:latin typeface="Arial Rounded MT Bold" panose="020F0704030504030204" pitchFamily="34" charset="0"/>
              </a:rPr>
              <a:t> focus on the logical and structural effectiveness of data distribution. Key considerations include:</a:t>
            </a:r>
          </a:p>
          <a:p>
            <a:pPr algn="just"/>
            <a:endParaRPr lang="en-US" sz="1600" dirty="0">
              <a:latin typeface="Arial Rounded MT Bold" panose="020F0704030504030204" pitchFamily="34" charset="0"/>
            </a:endParaRPr>
          </a:p>
          <a:p>
            <a:pPr marL="742950" lvl="1" indent="-285750" algn="just">
              <a:buFont typeface="Wingdings" panose="05000000000000000000" pitchFamily="2" charset="2"/>
              <a:buChar char="q"/>
            </a:pPr>
            <a:r>
              <a:rPr lang="en-US" sz="1600" b="1" dirty="0">
                <a:latin typeface="Arial Rounded MT Bold" panose="020F0704030504030204" pitchFamily="34" charset="0"/>
              </a:rPr>
              <a:t>Data Locality:</a:t>
            </a:r>
            <a:r>
              <a:rPr lang="en-US" sz="1600" dirty="0">
                <a:latin typeface="Arial Rounded MT Bold" panose="020F0704030504030204" pitchFamily="34" charset="0"/>
              </a:rPr>
              <a:t> Ensures frequently accessed data is placed close to users to improve performance.</a:t>
            </a:r>
          </a:p>
          <a:p>
            <a:pPr marL="742950" lvl="1" indent="-285750" algn="just">
              <a:buFont typeface="Wingdings" panose="05000000000000000000" pitchFamily="2" charset="2"/>
              <a:buChar char="q"/>
            </a:pPr>
            <a:r>
              <a:rPr lang="en-US" sz="1600" b="1" dirty="0">
                <a:latin typeface="Arial Rounded MT Bold" panose="020F0704030504030204" pitchFamily="34" charset="0"/>
              </a:rPr>
              <a:t>Scalability:</a:t>
            </a:r>
            <a:r>
              <a:rPr lang="en-US" sz="1600" dirty="0">
                <a:latin typeface="Arial Rounded MT Bold" panose="020F0704030504030204" pitchFamily="34" charset="0"/>
              </a:rPr>
              <a:t> Supports system growth by enabling efficient distribution of data across multiple sites.</a:t>
            </a:r>
          </a:p>
          <a:p>
            <a:pPr marL="742950" lvl="1" indent="-285750" algn="just">
              <a:buFont typeface="Wingdings" panose="05000000000000000000" pitchFamily="2" charset="2"/>
              <a:buChar char="q"/>
            </a:pPr>
            <a:r>
              <a:rPr lang="en-US" sz="1600" b="1" dirty="0">
                <a:latin typeface="Arial Rounded MT Bold" panose="020F0704030504030204" pitchFamily="34" charset="0"/>
              </a:rPr>
              <a:t>Reliability &amp; Availability:</a:t>
            </a:r>
            <a:r>
              <a:rPr lang="en-US" sz="1600" dirty="0">
                <a:latin typeface="Arial Rounded MT Bold" panose="020F0704030504030204" pitchFamily="34" charset="0"/>
              </a:rPr>
              <a:t> Proper fragmentation enhances fault tolerance and ensures data availability.</a:t>
            </a:r>
          </a:p>
          <a:p>
            <a:pPr marL="742950" lvl="1" indent="-285750" algn="just">
              <a:buFont typeface="Wingdings" panose="05000000000000000000" pitchFamily="2" charset="2"/>
              <a:buChar char="q"/>
            </a:pPr>
            <a:r>
              <a:rPr lang="en-US" sz="1600" b="1" dirty="0">
                <a:latin typeface="Arial Rounded MT Bold" panose="020F0704030504030204" pitchFamily="34" charset="0"/>
              </a:rPr>
              <a:t>Consistency:</a:t>
            </a:r>
            <a:r>
              <a:rPr lang="en-US" sz="1600" dirty="0">
                <a:latin typeface="Arial Rounded MT Bold" panose="020F0704030504030204" pitchFamily="34" charset="0"/>
              </a:rPr>
              <a:t> Maintains data integrity by minimizing redundancy and synchronization issues.</a:t>
            </a:r>
          </a:p>
          <a:p>
            <a:pPr marL="742950" lvl="1" indent="-285750" algn="just">
              <a:buFont typeface="Wingdings" panose="05000000000000000000" pitchFamily="2" charset="2"/>
              <a:buChar char="q"/>
            </a:pPr>
            <a:r>
              <a:rPr lang="en-US" sz="1600" b="1" dirty="0">
                <a:latin typeface="Arial Rounded MT Bold" panose="020F0704030504030204" pitchFamily="34" charset="0"/>
              </a:rPr>
              <a:t>Query Optimization:</a:t>
            </a:r>
            <a:r>
              <a:rPr lang="en-US" sz="1600" dirty="0">
                <a:latin typeface="Arial Rounded MT Bold" panose="020F0704030504030204" pitchFamily="34" charset="0"/>
              </a:rPr>
              <a:t> Well-designed fragmentation reduces query processing time by eliminating irrelevant data retrieval.</a:t>
            </a:r>
          </a:p>
          <a:p>
            <a:pPr marL="742950" lvl="1" indent="-285750" algn="just">
              <a:buFont typeface="Wingdings" panose="05000000000000000000" pitchFamily="2" charset="2"/>
              <a:buChar char="q"/>
            </a:pPr>
            <a:endParaRPr lang="en-US" sz="1600" dirty="0">
              <a:latin typeface="Arial Rounded MT Bold" panose="020F0704030504030204" pitchFamily="34" charset="0"/>
            </a:endParaRPr>
          </a:p>
          <a:p>
            <a:pPr algn="just"/>
            <a:r>
              <a:rPr lang="en-US" sz="1600" dirty="0">
                <a:latin typeface="Arial Rounded MT Bold" panose="020F0704030504030204" pitchFamily="34" charset="0"/>
              </a:rPr>
              <a:t>A well-planned fragmentation strategy </a:t>
            </a:r>
            <a:r>
              <a:rPr lang="en-US" sz="1600" b="1" dirty="0">
                <a:latin typeface="Arial Rounded MT Bold" panose="020F0704030504030204" pitchFamily="34" charset="0"/>
              </a:rPr>
              <a:t>enhances system efficiency, reliability, and user experience</a:t>
            </a:r>
            <a:r>
              <a:rPr lang="en-US" sz="1600" dirty="0">
                <a:latin typeface="Arial Rounded MT Bold" panose="020F0704030504030204" pitchFamily="34" charset="0"/>
              </a:rPr>
              <a:t> in distributed databases.</a:t>
            </a:r>
          </a:p>
        </p:txBody>
      </p:sp>
      <p:pic>
        <p:nvPicPr>
          <p:cNvPr id="5" name="Picture 4">
            <a:extLst>
              <a:ext uri="{FF2B5EF4-FFF2-40B4-BE49-F238E27FC236}">
                <a16:creationId xmlns:a16="http://schemas.microsoft.com/office/drawing/2014/main" id="{AE7EA535-A2BD-7288-912F-1052E735BC75}"/>
              </a:ext>
            </a:extLst>
          </p:cNvPr>
          <p:cNvPicPr>
            <a:picLocks noChangeAspect="1"/>
          </p:cNvPicPr>
          <p:nvPr/>
        </p:nvPicPr>
        <p:blipFill>
          <a:blip r:embed="rId2"/>
          <a:stretch>
            <a:fillRect/>
          </a:stretch>
        </p:blipFill>
        <p:spPr>
          <a:xfrm>
            <a:off x="7372349" y="1676399"/>
            <a:ext cx="4467225" cy="4467225"/>
          </a:xfrm>
          <a:prstGeom prst="rect">
            <a:avLst/>
          </a:prstGeom>
        </p:spPr>
      </p:pic>
    </p:spTree>
    <p:extLst>
      <p:ext uri="{BB962C8B-B14F-4D97-AF65-F5344CB8AC3E}">
        <p14:creationId xmlns:p14="http://schemas.microsoft.com/office/powerpoint/2010/main" val="409828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9A1E6CD7-E197-E61D-B09B-1C9FA16CA32B}"/>
              </a:ext>
            </a:extLst>
          </p:cNvPr>
          <p:cNvSpPr txBox="1">
            <a:spLocks/>
          </p:cNvSpPr>
          <p:nvPr/>
        </p:nvSpPr>
        <p:spPr>
          <a:xfrm>
            <a:off x="3128031" y="1257845"/>
            <a:ext cx="7026804" cy="580480"/>
          </a:xfrm>
          <a:prstGeom prst="rect">
            <a:avLst/>
          </a:prstGeom>
          <a:ln w="12700" cap="flat" cmpd="sng" algn="in">
            <a:solidFill>
              <a:srgbClr val="FF0000"/>
            </a:solidFill>
            <a:prstDash val="solid"/>
          </a:ln>
          <a:effectLst>
            <a:glow rad="101600">
              <a:schemeClr val="accent6">
                <a:satMod val="175000"/>
                <a:alpha val="40000"/>
              </a:schemeClr>
            </a:glow>
          </a:effectLst>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anchor="ct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dk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dk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dk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dk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dk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dk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dk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9pPr>
          </a:lstStyle>
          <a:p>
            <a:r>
              <a:rPr lang="en-US" sz="2400" b="1" dirty="0">
                <a:latin typeface="Algerian" panose="04020705040A02060702" pitchFamily="82" charset="0"/>
              </a:rPr>
              <a:t>Completeness Parameter</a:t>
            </a:r>
            <a:endParaRPr lang="en-IN" sz="2400" b="1" dirty="0">
              <a:latin typeface="Arial Black" panose="020B0A04020102020204" pitchFamily="34" charset="0"/>
            </a:endParaRPr>
          </a:p>
        </p:txBody>
      </p:sp>
      <p:pic>
        <p:nvPicPr>
          <p:cNvPr id="5" name="Picture 4">
            <a:extLst>
              <a:ext uri="{FF2B5EF4-FFF2-40B4-BE49-F238E27FC236}">
                <a16:creationId xmlns:a16="http://schemas.microsoft.com/office/drawing/2014/main" id="{FB28BFF9-C164-42D9-955A-F61E2B29C021}"/>
              </a:ext>
            </a:extLst>
          </p:cNvPr>
          <p:cNvPicPr>
            <a:picLocks noChangeAspect="1"/>
          </p:cNvPicPr>
          <p:nvPr/>
        </p:nvPicPr>
        <p:blipFill>
          <a:blip r:embed="rId2"/>
          <a:stretch>
            <a:fillRect/>
          </a:stretch>
        </p:blipFill>
        <p:spPr>
          <a:xfrm>
            <a:off x="2103722" y="1257844"/>
            <a:ext cx="643480" cy="580481"/>
          </a:xfrm>
          <a:prstGeom prst="rect">
            <a:avLst/>
          </a:prstGeom>
          <a:effectLst>
            <a:innerShdw blurRad="63500" dist="50800">
              <a:prstClr val="black">
                <a:alpha val="50000"/>
              </a:prstClr>
            </a:innerShdw>
          </a:effectLst>
        </p:spPr>
      </p:pic>
      <p:sp>
        <p:nvSpPr>
          <p:cNvPr id="6" name="TextBox 5">
            <a:extLst>
              <a:ext uri="{FF2B5EF4-FFF2-40B4-BE49-F238E27FC236}">
                <a16:creationId xmlns:a16="http://schemas.microsoft.com/office/drawing/2014/main" id="{2453A58F-ED14-98EE-677C-60BA5EC27D41}"/>
              </a:ext>
            </a:extLst>
          </p:cNvPr>
          <p:cNvSpPr txBox="1"/>
          <p:nvPr/>
        </p:nvSpPr>
        <p:spPr>
          <a:xfrm>
            <a:off x="1463115" y="1985935"/>
            <a:ext cx="9265770" cy="3502837"/>
          </a:xfrm>
          <a:prstGeom prst="rect">
            <a:avLst/>
          </a:prstGeom>
          <a:gradFill>
            <a:gsLst>
              <a:gs pos="5000">
                <a:schemeClr val="accent5">
                  <a:tint val="67000"/>
                  <a:satMod val="105000"/>
                  <a:lumMod val="110000"/>
                </a:schemeClr>
              </a:gs>
              <a:gs pos="50000">
                <a:schemeClr val="accent5">
                  <a:tint val="73000"/>
                  <a:satMod val="103000"/>
                  <a:lumMod val="105000"/>
                </a:schemeClr>
              </a:gs>
              <a:gs pos="100000">
                <a:schemeClr val="accent5">
                  <a:tint val="81000"/>
                  <a:satMod val="109000"/>
                  <a:lumMod val="105000"/>
                </a:schemeClr>
              </a:gs>
            </a:gsLst>
          </a:gradFill>
          <a:scene3d>
            <a:camera prst="orthographicFront"/>
            <a:lightRig rig="threePt" dir="t"/>
          </a:scene3d>
          <a:sp3d>
            <a:bevelT w="152400" h="50800" prst="softRound"/>
          </a:sp3d>
        </p:spPr>
        <p:style>
          <a:lnRef idx="1">
            <a:schemeClr val="accent5"/>
          </a:lnRef>
          <a:fillRef idx="2">
            <a:schemeClr val="accent5"/>
          </a:fillRef>
          <a:effectRef idx="1">
            <a:schemeClr val="accent5"/>
          </a:effectRef>
          <a:fontRef idx="minor">
            <a:schemeClr val="dk1"/>
          </a:fontRef>
        </p:style>
        <p:txBody>
          <a:bodyPr wrap="square" lIns="180000" tIns="180000" rIns="180000" bIns="180000" anchor="ctr">
            <a:spAutoFit/>
          </a:bodyPr>
          <a:lstStyle/>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Definition:</a:t>
            </a:r>
            <a:r>
              <a:rPr lang="en-US" sz="1700" dirty="0">
                <a:latin typeface="Arial Rounded MT Bold" panose="020F0704030504030204" pitchFamily="34" charset="0"/>
              </a:rPr>
              <a:t> Ensures that when a relation is fragmented, no data is lost—i.e., the union of all fragments reconstructs the original relation.</a:t>
            </a:r>
          </a:p>
          <a:p>
            <a:pPr marL="285750" indent="-285750" algn="just">
              <a:buFont typeface="Wingdings" panose="05000000000000000000" pitchFamily="2" charset="2"/>
              <a:buChar char="q"/>
            </a:pPr>
            <a:endParaRPr lang="en-US" sz="1700" dirty="0">
              <a:latin typeface="Arial Rounded MT Bold" panose="020F0704030504030204" pitchFamily="34" charset="0"/>
            </a:endParaRPr>
          </a:p>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Qualitative value:</a:t>
            </a:r>
            <a:r>
              <a:rPr lang="en-US" sz="1700" b="1" dirty="0">
                <a:latin typeface="Arial Rounded MT Bold" panose="020F0704030504030204" pitchFamily="34" charset="0"/>
              </a:rPr>
              <a:t> </a:t>
            </a:r>
            <a:r>
              <a:rPr lang="en-US" sz="1700" dirty="0">
                <a:latin typeface="Arial Rounded MT Bold" panose="020F0704030504030204" pitchFamily="34" charset="0"/>
              </a:rPr>
              <a:t>A design principle that ensures no data loss during fragmentation.</a:t>
            </a:r>
          </a:p>
          <a:p>
            <a:pPr marL="285750" indent="-285750" algn="just">
              <a:buFont typeface="Wingdings" panose="05000000000000000000" pitchFamily="2" charset="2"/>
              <a:buChar char="q"/>
            </a:pPr>
            <a:endParaRPr lang="en-US" sz="1700" dirty="0">
              <a:latin typeface="Arial Rounded MT Bold" panose="020F0704030504030204" pitchFamily="34" charset="0"/>
            </a:endParaRPr>
          </a:p>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Usage:</a:t>
            </a:r>
          </a:p>
          <a:p>
            <a:pPr marL="742950" lvl="1" indent="-285750" algn="just">
              <a:buFont typeface="Wingdings" panose="05000000000000000000" pitchFamily="2" charset="2"/>
              <a:buChar char="ü"/>
            </a:pPr>
            <a:r>
              <a:rPr lang="en-US" sz="1700" dirty="0">
                <a:latin typeface="Arial Rounded MT Bold" panose="020F0704030504030204" pitchFamily="34" charset="0"/>
              </a:rPr>
              <a:t>Guarantees that fragmentation does not exclude any tuples.</a:t>
            </a:r>
          </a:p>
          <a:p>
            <a:pPr marL="742950" lvl="1" indent="-285750" algn="just">
              <a:buFont typeface="Wingdings" panose="05000000000000000000" pitchFamily="2" charset="2"/>
              <a:buChar char="ü"/>
            </a:pPr>
            <a:r>
              <a:rPr lang="en-US" sz="1700" dirty="0">
                <a:latin typeface="Arial Rounded MT Bold" panose="020F0704030504030204" pitchFamily="34" charset="0"/>
              </a:rPr>
              <a:t>Affects query correctness and data integrity.</a:t>
            </a:r>
          </a:p>
          <a:p>
            <a:pPr marL="742950" lvl="1" indent="-285750" algn="just">
              <a:buFont typeface="Wingdings" panose="05000000000000000000" pitchFamily="2" charset="2"/>
              <a:buChar char="ü"/>
            </a:pPr>
            <a:endParaRPr lang="en-US" sz="1700" dirty="0">
              <a:latin typeface="Arial Rounded MT Bold" panose="020F0704030504030204" pitchFamily="34" charset="0"/>
            </a:endParaRPr>
          </a:p>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Example:</a:t>
            </a:r>
            <a:r>
              <a:rPr lang="en-US" sz="1700" dirty="0">
                <a:latin typeface="Arial Rounded MT Bold" panose="020F0704030504030204" pitchFamily="34" charset="0"/>
              </a:rPr>
              <a:t> A fragmentation strategy must ensure that all customer records are preserved across fragments, even if they are distributed geographically.</a:t>
            </a:r>
          </a:p>
        </p:txBody>
      </p:sp>
    </p:spTree>
    <p:extLst>
      <p:ext uri="{BB962C8B-B14F-4D97-AF65-F5344CB8AC3E}">
        <p14:creationId xmlns:p14="http://schemas.microsoft.com/office/powerpoint/2010/main" val="225650892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http://purl.org/dc/dcmitype/"/>
    <ds:schemaRef ds:uri="http://schemas.microsoft.com/office/2006/metadata/properties"/>
    <ds:schemaRef ds:uri="http://schemas.openxmlformats.org/package/2006/metadata/core-properties"/>
    <ds:schemaRef ds:uri="http://schemas.microsoft.com/office/2006/documentManagement/types"/>
    <ds:schemaRef ds:uri="http://purl.org/dc/terms/"/>
    <ds:schemaRef ds:uri="http://purl.org/dc/elements/1.1/"/>
    <ds:schemaRef ds:uri="16c05727-aa75-4e4a-9b5f-8a80a1165891"/>
    <ds:schemaRef ds:uri="71af3243-3dd4-4a8d-8c0d-dd76da1f02a5"/>
    <ds:schemaRef ds:uri="http://www.w3.org/XML/1998/namespace"/>
    <ds:schemaRef ds:uri="http://schemas.microsoft.com/office/infopath/2007/PartnerControls"/>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585</TotalTime>
  <Words>1215</Words>
  <Application>Microsoft Office PowerPoint</Application>
  <PresentationFormat>Widescreen</PresentationFormat>
  <Paragraphs>207</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Algerian</vt:lpstr>
      <vt:lpstr>Arial</vt:lpstr>
      <vt:lpstr>Arial Black</vt:lpstr>
      <vt:lpstr>Arial Rounded MT Bold</vt:lpstr>
      <vt:lpstr>Calibri</vt:lpstr>
      <vt:lpstr>Cambria Math</vt:lpstr>
      <vt:lpstr>Franklin Gothic Book</vt:lpstr>
      <vt:lpstr>Wingdings</vt:lpstr>
      <vt:lpstr>Crop</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Abhirup Bag</dc:creator>
  <cp:lastModifiedBy>Abhirup Bag</cp:lastModifiedBy>
  <cp:revision>2</cp:revision>
  <dcterms:created xsi:type="dcterms:W3CDTF">2025-02-23T08:15:45Z</dcterms:created>
  <dcterms:modified xsi:type="dcterms:W3CDTF">2025-03-01T16:40:49Z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